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7" r:id="rId4"/>
  </p:sldMasterIdLst>
  <p:notesMasterIdLst>
    <p:notesMasterId r:id="rId36"/>
  </p:notesMasterIdLst>
  <p:sldIdLst>
    <p:sldId id="256" r:id="rId5"/>
    <p:sldId id="257" r:id="rId6"/>
    <p:sldId id="262" r:id="rId7"/>
    <p:sldId id="264" r:id="rId8"/>
    <p:sldId id="296" r:id="rId9"/>
    <p:sldId id="283" r:id="rId10"/>
    <p:sldId id="297" r:id="rId11"/>
    <p:sldId id="298" r:id="rId12"/>
    <p:sldId id="266" r:id="rId13"/>
    <p:sldId id="268" r:id="rId14"/>
    <p:sldId id="281" r:id="rId15"/>
    <p:sldId id="293" r:id="rId16"/>
    <p:sldId id="294" r:id="rId17"/>
    <p:sldId id="267" r:id="rId18"/>
    <p:sldId id="269" r:id="rId19"/>
    <p:sldId id="284" r:id="rId20"/>
    <p:sldId id="285" r:id="rId21"/>
    <p:sldId id="286" r:id="rId22"/>
    <p:sldId id="270" r:id="rId23"/>
    <p:sldId id="271" r:id="rId24"/>
    <p:sldId id="272" r:id="rId25"/>
    <p:sldId id="288" r:id="rId26"/>
    <p:sldId id="287" r:id="rId27"/>
    <p:sldId id="289" r:id="rId28"/>
    <p:sldId id="290" r:id="rId29"/>
    <p:sldId id="291" r:id="rId30"/>
    <p:sldId id="292" r:id="rId31"/>
    <p:sldId id="273" r:id="rId32"/>
    <p:sldId id="295" r:id="rId33"/>
    <p:sldId id="275" r:id="rId34"/>
    <p:sldId id="27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1155CC"/>
    <a:srgbClr val="00B5EE"/>
    <a:srgbClr val="88171A"/>
    <a:srgbClr val="C8252C"/>
    <a:srgbClr val="F58220"/>
    <a:srgbClr val="00FF00"/>
    <a:srgbClr val="93E3FF"/>
    <a:srgbClr val="FFFFFF"/>
    <a:srgbClr val="FD0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00" autoAdjust="0"/>
  </p:normalViewPr>
  <p:slideViewPr>
    <p:cSldViewPr snapToGrid="0">
      <p:cViewPr varScale="1">
        <p:scale>
          <a:sx n="46" d="100"/>
          <a:sy n="46" d="100"/>
        </p:scale>
        <p:origin x="14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16055-F3EB-4BDC-8741-9838932D9955}" type="datetimeFigureOut">
              <a:rPr lang="it-IT" smtClean="0"/>
              <a:t>13/12/2023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004EF-293A-44D9-BDBF-F627DF4E5663}" type="slidenum">
              <a:rPr lang="it-IT" smtClean="0"/>
              <a:t>‹N›</a:t>
            </a:fld>
            <a:endParaRPr lang="it-IT"/>
          </a:p>
        </p:txBody>
      </p:sp>
    </p:spTree>
    <p:extLst>
      <p:ext uri="{BB962C8B-B14F-4D97-AF65-F5344CB8AC3E}">
        <p14:creationId xmlns:p14="http://schemas.microsoft.com/office/powerpoint/2010/main" val="118034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Salve a tutti sono Orazio Cesarano ed oggi vi presenterò il mio lavoro di tesi svolto sotto la guida del Professore Castiglione.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il raggiungimento del primo obiettivo è stato definito un flusso di esecuzione univoco per tutti gli esperimenti eseguiti; in particolare consiste nel definire precisamente il tipo di flusso di dati da scambiare tra client e server, invio di esso, ottenimento dell’output e ripetizione dell’invio 10 volte in modo da poter avere un maggior numero di dati comparativi e soprattutto poter utilizzare un approccio sperimentale basato sulle misurazioni di determinati parametri.</a:t>
            </a:r>
          </a:p>
        </p:txBody>
      </p:sp>
      <p:sp>
        <p:nvSpPr>
          <p:cNvPr id="4" name="Segnaposto numero diapositiva 3"/>
          <p:cNvSpPr>
            <a:spLocks noGrp="1"/>
          </p:cNvSpPr>
          <p:nvPr>
            <p:ph type="sldNum" sz="quarter" idx="5"/>
          </p:nvPr>
        </p:nvSpPr>
        <p:spPr/>
        <p:txBody>
          <a:bodyPr/>
          <a:lstStyle/>
          <a:p>
            <a:fld id="{D5C004EF-293A-44D9-BDBF-F627DF4E5663}" type="slidenum">
              <a:rPr lang="it-IT" smtClean="0"/>
              <a:t>10</a:t>
            </a:fld>
            <a:endParaRPr lang="it-IT"/>
          </a:p>
        </p:txBody>
      </p:sp>
    </p:spTree>
    <p:extLst>
      <p:ext uri="{BB962C8B-B14F-4D97-AF65-F5344CB8AC3E}">
        <p14:creationId xmlns:p14="http://schemas.microsoft.com/office/powerpoint/2010/main" val="3096410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 come si può facilmente intuire il punto cardine di ogni esperimento è il flusso specifico da dover scambiare; a tale scopo sono stati scelti quelli che ad oggi sono maggiormente impiegati nella vita di tutti i giorni come ad esempio: il trasferimento di uno streaming video, un flusso di chiamata VoIP o il trasferimento di massa di numerosi dati.  </a:t>
            </a:r>
          </a:p>
        </p:txBody>
      </p:sp>
      <p:sp>
        <p:nvSpPr>
          <p:cNvPr id="4" name="Segnaposto numero diapositiva 3"/>
          <p:cNvSpPr>
            <a:spLocks noGrp="1"/>
          </p:cNvSpPr>
          <p:nvPr>
            <p:ph type="sldNum" sz="quarter" idx="5"/>
          </p:nvPr>
        </p:nvSpPr>
        <p:spPr/>
        <p:txBody>
          <a:bodyPr/>
          <a:lstStyle/>
          <a:p>
            <a:fld id="{D5C004EF-293A-44D9-BDBF-F627DF4E5663}" type="slidenum">
              <a:rPr lang="it-IT" smtClean="0"/>
              <a:t>11</a:t>
            </a:fld>
            <a:endParaRPr lang="it-IT"/>
          </a:p>
        </p:txBody>
      </p:sp>
    </p:spTree>
    <p:extLst>
      <p:ext uri="{BB962C8B-B14F-4D97-AF65-F5344CB8AC3E}">
        <p14:creationId xmlns:p14="http://schemas.microsoft.com/office/powerpoint/2010/main" val="14873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l’architettura di </a:t>
            </a:r>
            <a:r>
              <a:rPr lang="it-IT" dirty="0" err="1"/>
              <a:t>TurtleVPN</a:t>
            </a:r>
            <a:r>
              <a:rPr lang="it-IT" dirty="0"/>
              <a:t> essa è suddivisa in due moduli distinti i quali cooperano per il raggiungimento degli obiettivi stabiliti; in particolare il modulo VPN è composto dal componente principale cioè il generico </a:t>
            </a:r>
            <a:r>
              <a:rPr lang="it-IT" dirty="0" err="1"/>
              <a:t>protocolloVPN</a:t>
            </a:r>
            <a:r>
              <a:rPr lang="it-IT" dirty="0"/>
              <a:t> da utilizzare in accoppiata con la rete internet affinché si possa stabilire un canale cifrato e sicuro con un </a:t>
            </a:r>
            <a:r>
              <a:rPr lang="it-IT" dirty="0" err="1"/>
              <a:t>host</a:t>
            </a:r>
            <a:r>
              <a:rPr lang="it-IT" dirty="0"/>
              <a:t>, </a:t>
            </a:r>
            <a:r>
              <a:rPr lang="it-IT" dirty="0" err="1"/>
              <a:t>DuckDNS</a:t>
            </a:r>
            <a:r>
              <a:rPr lang="it-IT" dirty="0"/>
              <a:t> per permettere il raggiungimento della rete LAN anche da remoto e non solo dai dispositivi presenti localmente, oltre che poter inviare i flussi di dati definiti in precedenza. Il modulo scansione necessita dell’utilizzo del modulo VPN così da poter eseguire tramite il codice Python, delle scansioni di rete sui dispositivi presenti nella rete LAN remota a cui è connesso </a:t>
            </a:r>
            <a:r>
              <a:rPr lang="it-IT" dirty="0" err="1"/>
              <a:t>TurtleVPN</a:t>
            </a:r>
            <a:r>
              <a:rPr lang="it-IT" dirty="0"/>
              <a:t>.</a:t>
            </a: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C004EF-293A-44D9-BDBF-F627DF4E566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843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all’implementazione della soluzione vera e propria.</a:t>
            </a: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C004EF-293A-44D9-BDBF-F627DF4E566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11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L’idea è quella di utilizzare la scheda on board </a:t>
            </a:r>
            <a:r>
              <a:rPr lang="it-IT" dirty="0" err="1"/>
              <a:t>raspberry</a:t>
            </a:r>
            <a:r>
              <a:rPr lang="it-IT" dirty="0"/>
              <a:t> pi 4 per poter raggiungere tutti gli obiettivi indicati; la scelta è ricaduta su di essa dato che offre una componentistica in grado di poter gestire in modo adeguato le diverse funzionalità.</a:t>
            </a:r>
          </a:p>
        </p:txBody>
      </p:sp>
      <p:sp>
        <p:nvSpPr>
          <p:cNvPr id="4" name="Segnaposto numero diapositiva 3"/>
          <p:cNvSpPr>
            <a:spLocks noGrp="1"/>
          </p:cNvSpPr>
          <p:nvPr>
            <p:ph type="sldNum" sz="quarter" idx="5"/>
          </p:nvPr>
        </p:nvSpPr>
        <p:spPr/>
        <p:txBody>
          <a:bodyPr/>
          <a:lstStyle/>
          <a:p>
            <a:fld id="{D5C004EF-293A-44D9-BDBF-F627DF4E5663}" type="slidenum">
              <a:rPr lang="it-IT" smtClean="0"/>
              <a:t>14</a:t>
            </a:fld>
            <a:endParaRPr lang="it-IT"/>
          </a:p>
        </p:txBody>
      </p:sp>
    </p:spTree>
    <p:extLst>
      <p:ext uri="{BB962C8B-B14F-4D97-AF65-F5344CB8AC3E}">
        <p14:creationId xmlns:p14="http://schemas.microsoft.com/office/powerpoint/2010/main" val="282612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realizzazione di tutte le funzionalità sono stati utilizzati diversi strumenti tra cui </a:t>
            </a:r>
            <a:r>
              <a:rPr lang="it-IT" dirty="0" err="1"/>
              <a:t>iperf</a:t>
            </a:r>
            <a:r>
              <a:rPr lang="it-IT" dirty="0"/>
              <a:t> per la definizione dei flussi da scambiare durante gli esperimenti, </a:t>
            </a:r>
            <a:r>
              <a:rPr lang="it-IT" dirty="0" err="1"/>
              <a:t>wireguard</a:t>
            </a:r>
            <a:r>
              <a:rPr lang="it-IT" dirty="0"/>
              <a:t> versione PQ presente su </a:t>
            </a:r>
            <a:r>
              <a:rPr lang="it-IT" dirty="0" err="1"/>
              <a:t>github</a:t>
            </a:r>
            <a:r>
              <a:rPr lang="it-IT" dirty="0"/>
              <a:t>, </a:t>
            </a:r>
            <a:r>
              <a:rPr lang="it-IT" dirty="0" err="1"/>
              <a:t>openvpn</a:t>
            </a:r>
            <a:r>
              <a:rPr lang="it-IT" dirty="0"/>
              <a:t> e </a:t>
            </a:r>
            <a:r>
              <a:rPr lang="it-IT" dirty="0" err="1"/>
              <a:t>wireguard</a:t>
            </a:r>
            <a:r>
              <a:rPr lang="it-IT" dirty="0"/>
              <a:t> versione standard.</a:t>
            </a:r>
          </a:p>
        </p:txBody>
      </p:sp>
      <p:sp>
        <p:nvSpPr>
          <p:cNvPr id="4" name="Segnaposto numero diapositiva 3"/>
          <p:cNvSpPr>
            <a:spLocks noGrp="1"/>
          </p:cNvSpPr>
          <p:nvPr>
            <p:ph type="sldNum" sz="quarter" idx="5"/>
          </p:nvPr>
        </p:nvSpPr>
        <p:spPr/>
        <p:txBody>
          <a:bodyPr/>
          <a:lstStyle/>
          <a:p>
            <a:fld id="{D5C004EF-293A-44D9-BDBF-F627DF4E5663}" type="slidenum">
              <a:rPr lang="it-IT" smtClean="0"/>
              <a:t>15</a:t>
            </a:fld>
            <a:endParaRPr lang="it-IT"/>
          </a:p>
        </p:txBody>
      </p:sp>
    </p:spTree>
    <p:extLst>
      <p:ext uri="{BB962C8B-B14F-4D97-AF65-F5344CB8AC3E}">
        <p14:creationId xmlns:p14="http://schemas.microsoft.com/office/powerpoint/2010/main" val="356749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a:t>
            </a:r>
          </a:p>
        </p:txBody>
      </p:sp>
      <p:sp>
        <p:nvSpPr>
          <p:cNvPr id="4" name="Segnaposto numero diapositiva 3"/>
          <p:cNvSpPr>
            <a:spLocks noGrp="1"/>
          </p:cNvSpPr>
          <p:nvPr>
            <p:ph type="sldNum" sz="quarter" idx="5"/>
          </p:nvPr>
        </p:nvSpPr>
        <p:spPr/>
        <p:txBody>
          <a:bodyPr/>
          <a:lstStyle/>
          <a:p>
            <a:fld id="{D5C004EF-293A-44D9-BDBF-F627DF4E5663}" type="slidenum">
              <a:rPr lang="it-IT" smtClean="0"/>
              <a:t>16</a:t>
            </a:fld>
            <a:endParaRPr lang="it-IT"/>
          </a:p>
        </p:txBody>
      </p:sp>
    </p:spTree>
    <p:extLst>
      <p:ext uri="{BB962C8B-B14F-4D97-AF65-F5344CB8AC3E}">
        <p14:creationId xmlns:p14="http://schemas.microsoft.com/office/powerpoint/2010/main" val="376331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 </a:t>
            </a:r>
          </a:p>
        </p:txBody>
      </p:sp>
      <p:sp>
        <p:nvSpPr>
          <p:cNvPr id="4" name="Segnaposto numero diapositiva 3"/>
          <p:cNvSpPr>
            <a:spLocks noGrp="1"/>
          </p:cNvSpPr>
          <p:nvPr>
            <p:ph type="sldNum" sz="quarter" idx="5"/>
          </p:nvPr>
        </p:nvSpPr>
        <p:spPr/>
        <p:txBody>
          <a:bodyPr/>
          <a:lstStyle/>
          <a:p>
            <a:fld id="{D5C004EF-293A-44D9-BDBF-F627DF4E5663}" type="slidenum">
              <a:rPr lang="it-IT" smtClean="0"/>
              <a:t>17</a:t>
            </a:fld>
            <a:endParaRPr lang="it-IT"/>
          </a:p>
        </p:txBody>
      </p:sp>
    </p:spTree>
    <p:extLst>
      <p:ext uri="{BB962C8B-B14F-4D97-AF65-F5344CB8AC3E}">
        <p14:creationId xmlns:p14="http://schemas.microsoft.com/office/powerpoint/2010/main" val="4176027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Quello in slide poi: </a:t>
            </a:r>
            <a:r>
              <a:rPr lang="it-IT" dirty="0" err="1"/>
              <a:t>celery</a:t>
            </a:r>
            <a:r>
              <a:rPr lang="it-IT" dirty="0"/>
              <a:t> per la gestione dei task da poter svolgere, libreria </a:t>
            </a:r>
            <a:r>
              <a:rPr lang="it-IT" dirty="0" err="1"/>
              <a:t>nmap</a:t>
            </a:r>
            <a:r>
              <a:rPr lang="it-IT" dirty="0"/>
              <a:t>, </a:t>
            </a:r>
            <a:r>
              <a:rPr lang="it-IT" dirty="0" err="1"/>
              <a:t>redis</a:t>
            </a:r>
            <a:r>
              <a:rPr lang="it-IT" dirty="0"/>
              <a:t> per la gestione del broker msg ecc..</a:t>
            </a:r>
          </a:p>
        </p:txBody>
      </p:sp>
      <p:sp>
        <p:nvSpPr>
          <p:cNvPr id="4" name="Segnaposto numero diapositiva 3"/>
          <p:cNvSpPr>
            <a:spLocks noGrp="1"/>
          </p:cNvSpPr>
          <p:nvPr>
            <p:ph type="sldNum" sz="quarter" idx="5"/>
          </p:nvPr>
        </p:nvSpPr>
        <p:spPr/>
        <p:txBody>
          <a:bodyPr/>
          <a:lstStyle/>
          <a:p>
            <a:fld id="{D5C004EF-293A-44D9-BDBF-F627DF4E5663}" type="slidenum">
              <a:rPr lang="it-IT" smtClean="0"/>
              <a:t>18</a:t>
            </a:fld>
            <a:endParaRPr lang="it-IT"/>
          </a:p>
        </p:txBody>
      </p:sp>
    </p:spTree>
    <p:extLst>
      <p:ext uri="{BB962C8B-B14F-4D97-AF65-F5344CB8AC3E}">
        <p14:creationId xmlns:p14="http://schemas.microsoft.com/office/powerpoint/2010/main" val="207970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Adesso soffermiamoci sui risultati ottenuti dal lavoro.</a:t>
            </a:r>
          </a:p>
        </p:txBody>
      </p:sp>
      <p:sp>
        <p:nvSpPr>
          <p:cNvPr id="4" name="Segnaposto numero diapositiva 3"/>
          <p:cNvSpPr>
            <a:spLocks noGrp="1"/>
          </p:cNvSpPr>
          <p:nvPr>
            <p:ph type="sldNum" sz="quarter" idx="5"/>
          </p:nvPr>
        </p:nvSpPr>
        <p:spPr/>
        <p:txBody>
          <a:bodyPr/>
          <a:lstStyle/>
          <a:p>
            <a:fld id="{D5C004EF-293A-44D9-BDBF-F627DF4E5663}" type="slidenum">
              <a:rPr lang="it-IT" smtClean="0"/>
              <a:t>19</a:t>
            </a:fld>
            <a:endParaRPr lang="it-IT"/>
          </a:p>
        </p:txBody>
      </p:sp>
    </p:spTree>
    <p:extLst>
      <p:ext uri="{BB962C8B-B14F-4D97-AF65-F5344CB8AC3E}">
        <p14:creationId xmlns:p14="http://schemas.microsoft.com/office/powerpoint/2010/main" val="132092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presentazione è stata organizzata come in figura: verrà inizialmente fatta una panoramica generale sul contesto del lavoro svolto, dopodiché saranno presentati gli obiettivi del lavoro e l’idea della soluzione che è stata successivamente realizzata. Infine saranno discussi i risultati ottenuti ed i possibili sviluppi futuri.</a:t>
            </a:r>
          </a:p>
        </p:txBody>
      </p:sp>
      <p:sp>
        <p:nvSpPr>
          <p:cNvPr id="4" name="Segnaposto numero diapositiva 3"/>
          <p:cNvSpPr>
            <a:spLocks noGrp="1"/>
          </p:cNvSpPr>
          <p:nvPr>
            <p:ph type="sldNum" sz="quarter" idx="5"/>
          </p:nvPr>
        </p:nvSpPr>
        <p:spPr/>
        <p:txBody>
          <a:bodyPr/>
          <a:lstStyle/>
          <a:p>
            <a:fld id="{D5C004EF-293A-44D9-BDBF-F627DF4E5663}" type="slidenum">
              <a:rPr lang="it-IT" smtClean="0"/>
              <a:t>2</a:t>
            </a:fld>
            <a:endParaRPr lang="it-IT"/>
          </a:p>
        </p:txBody>
      </p:sp>
    </p:spTree>
    <p:extLst>
      <p:ext uri="{BB962C8B-B14F-4D97-AF65-F5344CB8AC3E}">
        <p14:creationId xmlns:p14="http://schemas.microsoft.com/office/powerpoint/2010/main" val="292491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Com’è stato accennato precedentemente </a:t>
            </a:r>
            <a:r>
              <a:rPr lang="it-IT" dirty="0" err="1"/>
              <a:t>iperf</a:t>
            </a:r>
            <a:r>
              <a:rPr lang="it-IT" dirty="0"/>
              <a:t> consente di definire in maniera precisa le caratteristiche del flusso da dover scambiare tramite il settaggio di diversi flag. ogni esecuzione di un esperimento produce il proprio output il quale sarà impiegato per realizzare dei grafici di supporto alle analisi da svolgere. </a:t>
            </a:r>
          </a:p>
        </p:txBody>
      </p:sp>
      <p:sp>
        <p:nvSpPr>
          <p:cNvPr id="4" name="Segnaposto numero diapositiva 3"/>
          <p:cNvSpPr>
            <a:spLocks noGrp="1"/>
          </p:cNvSpPr>
          <p:nvPr>
            <p:ph type="sldNum" sz="quarter" idx="5"/>
          </p:nvPr>
        </p:nvSpPr>
        <p:spPr/>
        <p:txBody>
          <a:bodyPr/>
          <a:lstStyle/>
          <a:p>
            <a:fld id="{D5C004EF-293A-44D9-BDBF-F627DF4E5663}" type="slidenum">
              <a:rPr lang="it-IT" smtClean="0"/>
              <a:t>20</a:t>
            </a:fld>
            <a:endParaRPr lang="it-IT"/>
          </a:p>
        </p:txBody>
      </p:sp>
    </p:spTree>
    <p:extLst>
      <p:ext uri="{BB962C8B-B14F-4D97-AF65-F5344CB8AC3E}">
        <p14:creationId xmlns:p14="http://schemas.microsoft.com/office/powerpoint/2010/main" val="76154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 poi sul secondo punto aggiungere: il quale comprende i valori medi ottenuti da tutti i protocolli VPN che hanno eseguito il medesimo esperimento.</a:t>
            </a:r>
          </a:p>
        </p:txBody>
      </p:sp>
      <p:sp>
        <p:nvSpPr>
          <p:cNvPr id="4" name="Segnaposto numero diapositiva 3"/>
          <p:cNvSpPr>
            <a:spLocks noGrp="1"/>
          </p:cNvSpPr>
          <p:nvPr>
            <p:ph type="sldNum" sz="quarter" idx="5"/>
          </p:nvPr>
        </p:nvSpPr>
        <p:spPr/>
        <p:txBody>
          <a:bodyPr/>
          <a:lstStyle/>
          <a:p>
            <a:fld id="{D5C004EF-293A-44D9-BDBF-F627DF4E5663}" type="slidenum">
              <a:rPr lang="it-IT" smtClean="0"/>
              <a:t>21</a:t>
            </a:fld>
            <a:endParaRPr lang="it-IT"/>
          </a:p>
        </p:txBody>
      </p:sp>
    </p:spTree>
    <p:extLst>
      <p:ext uri="{BB962C8B-B14F-4D97-AF65-F5344CB8AC3E}">
        <p14:creationId xmlns:p14="http://schemas.microsoft.com/office/powerpoint/2010/main" val="1720405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possiamo vedere un esempio dei grafici realizzati per una singola esecuzione del primo esperimento senza l’utilizzo di nessun protocollo VPN; in particolare essi raffigurano rispettivamente il bit-rate ed il </a:t>
            </a:r>
            <a:r>
              <a:rPr lang="it-IT" b="0" i="0" dirty="0">
                <a:solidFill>
                  <a:srgbClr val="3A3A3A"/>
                </a:solidFill>
                <a:effectLst/>
                <a:latin typeface="Roboto" panose="02000000000000000000" pitchFamily="2" charset="0"/>
              </a:rPr>
              <a:t>throughput ottenuto durante la prima esecuzione del test. È stato scelto di effettuare tutti gli esperimenti anche senza l’utilizzo di VPN in modo da avere un’ulteriore mezzo di comparazione.</a:t>
            </a:r>
            <a:endParaRPr lang="it-IT" dirty="0"/>
          </a:p>
        </p:txBody>
      </p:sp>
      <p:sp>
        <p:nvSpPr>
          <p:cNvPr id="4" name="Segnaposto numero diapositiva 3"/>
          <p:cNvSpPr>
            <a:spLocks noGrp="1"/>
          </p:cNvSpPr>
          <p:nvPr>
            <p:ph type="sldNum" sz="quarter" idx="5"/>
          </p:nvPr>
        </p:nvSpPr>
        <p:spPr/>
        <p:txBody>
          <a:bodyPr/>
          <a:lstStyle/>
          <a:p>
            <a:fld id="{D5C004EF-293A-44D9-BDBF-F627DF4E5663}" type="slidenum">
              <a:rPr lang="it-IT" smtClean="0"/>
              <a:t>22</a:t>
            </a:fld>
            <a:endParaRPr lang="it-IT"/>
          </a:p>
        </p:txBody>
      </p:sp>
    </p:spTree>
    <p:extLst>
      <p:ext uri="{BB962C8B-B14F-4D97-AF65-F5344CB8AC3E}">
        <p14:creationId xmlns:p14="http://schemas.microsoft.com/office/powerpoint/2010/main" val="305360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ai grafici più interessanti i quali mettono a confronto gli output di ogni VPN sullo stesso esperimento eseguito. Nel primo esperimento è stato eseguito il trasferimento di 512MB tramite il protocollo UDP il quale non effettua nessun controllo sulla corretta ricezione dei pacchetti inviati; in questo caso come si può osservare dai grafici il comportamento migliore tra i protocolli VPN è stato ottenuto da </a:t>
            </a:r>
            <a:r>
              <a:rPr lang="it-IT" dirty="0" err="1"/>
              <a:t>WireGuard</a:t>
            </a:r>
            <a:r>
              <a:rPr lang="it-IT" dirty="0"/>
              <a:t> versione standard il quale è riuscito ad usare al meglio la connessione di rete sia per quanto riguarda il trasferimento medio che il </a:t>
            </a:r>
            <a:r>
              <a:rPr lang="it-IT" dirty="0" err="1"/>
              <a:t>bitrate</a:t>
            </a:r>
            <a:r>
              <a:rPr lang="it-IT" dirty="0"/>
              <a:t>.</a:t>
            </a:r>
            <a:endParaRPr lang="it-IT" sz="12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4" name="Segnaposto numero diapositiva 3"/>
          <p:cNvSpPr>
            <a:spLocks noGrp="1"/>
          </p:cNvSpPr>
          <p:nvPr>
            <p:ph type="sldNum" sz="quarter" idx="5"/>
          </p:nvPr>
        </p:nvSpPr>
        <p:spPr/>
        <p:txBody>
          <a:bodyPr/>
          <a:lstStyle/>
          <a:p>
            <a:fld id="{D5C004EF-293A-44D9-BDBF-F627DF4E5663}" type="slidenum">
              <a:rPr lang="it-IT" smtClean="0"/>
              <a:t>23</a:t>
            </a:fld>
            <a:endParaRPr lang="it-IT"/>
          </a:p>
        </p:txBody>
      </p:sp>
    </p:spTree>
    <p:extLst>
      <p:ext uri="{BB962C8B-B14F-4D97-AF65-F5344CB8AC3E}">
        <p14:creationId xmlns:p14="http://schemas.microsoft.com/office/powerpoint/2010/main" val="247718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secondo esperimento consiste nell’invio del maggior numero possibile di pacchetti TCP  durante l’esecuzione del test.  Anche in questo caso </a:t>
            </a:r>
            <a:r>
              <a:rPr lang="it-IT" dirty="0" err="1"/>
              <a:t>WireGuard</a:t>
            </a:r>
            <a:r>
              <a:rPr lang="it-IT" dirty="0"/>
              <a:t> standard ha fatto riscontrare l’esito migliore ma è importante notare che la versione post quantum ha ottenuto un buon risultato, superiore anche a </a:t>
            </a:r>
            <a:r>
              <a:rPr lang="it-IT" dirty="0" err="1"/>
              <a:t>OpenVPN</a:t>
            </a:r>
            <a:r>
              <a:rPr lang="it-IT" dirty="0"/>
              <a:t> nelle medesime condizioni di rete.</a:t>
            </a:r>
          </a:p>
        </p:txBody>
      </p:sp>
      <p:sp>
        <p:nvSpPr>
          <p:cNvPr id="4" name="Segnaposto numero diapositiva 3"/>
          <p:cNvSpPr>
            <a:spLocks noGrp="1"/>
          </p:cNvSpPr>
          <p:nvPr>
            <p:ph type="sldNum" sz="quarter" idx="5"/>
          </p:nvPr>
        </p:nvSpPr>
        <p:spPr/>
        <p:txBody>
          <a:bodyPr/>
          <a:lstStyle/>
          <a:p>
            <a:fld id="{D5C004EF-293A-44D9-BDBF-F627DF4E5663}" type="slidenum">
              <a:rPr lang="it-IT" smtClean="0"/>
              <a:t>24</a:t>
            </a:fld>
            <a:endParaRPr lang="it-IT"/>
          </a:p>
        </p:txBody>
      </p:sp>
    </p:spTree>
    <p:extLst>
      <p:ext uri="{BB962C8B-B14F-4D97-AF65-F5344CB8AC3E}">
        <p14:creationId xmlns:p14="http://schemas.microsoft.com/office/powerpoint/2010/main" val="370998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esperimento consiste nell’invio di un flusso VoIP in modo da poter simulare il trasferimento di pacchetti inerenti ad esempio ad una semplice chiamata al telefono. L’output di questo esperimento è molto interessante dato che sorprendentemente anche se pur di poco, </a:t>
            </a:r>
            <a:r>
              <a:rPr lang="it-IT" dirty="0" err="1"/>
              <a:t>WireGuard</a:t>
            </a:r>
            <a:r>
              <a:rPr lang="it-IT" dirty="0"/>
              <a:t> PQ si è comportato meglio degli altri protocolli.</a:t>
            </a:r>
          </a:p>
        </p:txBody>
      </p:sp>
      <p:sp>
        <p:nvSpPr>
          <p:cNvPr id="4" name="Segnaposto numero diapositiva 3"/>
          <p:cNvSpPr>
            <a:spLocks noGrp="1"/>
          </p:cNvSpPr>
          <p:nvPr>
            <p:ph type="sldNum" sz="quarter" idx="5"/>
          </p:nvPr>
        </p:nvSpPr>
        <p:spPr/>
        <p:txBody>
          <a:bodyPr/>
          <a:lstStyle/>
          <a:p>
            <a:fld id="{D5C004EF-293A-44D9-BDBF-F627DF4E5663}" type="slidenum">
              <a:rPr lang="it-IT" smtClean="0"/>
              <a:t>25</a:t>
            </a:fld>
            <a:endParaRPr lang="it-IT"/>
          </a:p>
        </p:txBody>
      </p:sp>
    </p:spTree>
    <p:extLst>
      <p:ext uri="{BB962C8B-B14F-4D97-AF65-F5344CB8AC3E}">
        <p14:creationId xmlns:p14="http://schemas.microsoft.com/office/powerpoint/2010/main" val="3264781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quarto esperimento consiste nel simulare il trasferimento di un flusso video TCP come ad esempio un film della piattaforma Netflix. Anche in questo caso </a:t>
            </a:r>
            <a:r>
              <a:rPr lang="it-IT" dirty="0" err="1"/>
              <a:t>WireGuard</a:t>
            </a:r>
            <a:r>
              <a:rPr lang="it-IT" dirty="0"/>
              <a:t> standard ha fatto riscontrare le migliori performance in questo ambito di utilizzo.</a:t>
            </a:r>
          </a:p>
        </p:txBody>
      </p:sp>
      <p:sp>
        <p:nvSpPr>
          <p:cNvPr id="4" name="Segnaposto numero diapositiva 3"/>
          <p:cNvSpPr>
            <a:spLocks noGrp="1"/>
          </p:cNvSpPr>
          <p:nvPr>
            <p:ph type="sldNum" sz="quarter" idx="5"/>
          </p:nvPr>
        </p:nvSpPr>
        <p:spPr/>
        <p:txBody>
          <a:bodyPr/>
          <a:lstStyle/>
          <a:p>
            <a:fld id="{D5C004EF-293A-44D9-BDBF-F627DF4E5663}" type="slidenum">
              <a:rPr lang="it-IT" smtClean="0"/>
              <a:t>26</a:t>
            </a:fld>
            <a:endParaRPr lang="it-IT"/>
          </a:p>
        </p:txBody>
      </p:sp>
    </p:spTree>
    <p:extLst>
      <p:ext uri="{BB962C8B-B14F-4D97-AF65-F5344CB8AC3E}">
        <p14:creationId xmlns:p14="http://schemas.microsoft.com/office/powerpoint/2010/main" val="204495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Nell’ultimo esperimento eseguito è stato simulato l’invio di un ingente flusso di pacchetti di tipo TCP come ad esempio accade con il protocollo di livello applicativo FTP; la differenza con il secondo esperimento sta nel fatto che il presente flusso è stato definito tramite </a:t>
            </a:r>
            <a:r>
              <a:rPr lang="it-IT" dirty="0" err="1"/>
              <a:t>iPerf</a:t>
            </a:r>
            <a:r>
              <a:rPr lang="it-IT" dirty="0"/>
              <a:t> come flusso a «priorità massima» tramite l’uso di specifici parametri. Ancora una volta </a:t>
            </a:r>
            <a:r>
              <a:rPr lang="it-IT" dirty="0" err="1"/>
              <a:t>WireGuard</a:t>
            </a:r>
            <a:r>
              <a:rPr lang="it-IT" dirty="0"/>
              <a:t> standard si è dimostrato di poter offrire le migliori prestazioni tra i protocolli testati; nonostante ciò la versione post quantum è risultata comunque abbastanza efficiente in tale esperimento. </a:t>
            </a:r>
          </a:p>
        </p:txBody>
      </p:sp>
      <p:sp>
        <p:nvSpPr>
          <p:cNvPr id="4" name="Segnaposto numero diapositiva 3"/>
          <p:cNvSpPr>
            <a:spLocks noGrp="1"/>
          </p:cNvSpPr>
          <p:nvPr>
            <p:ph type="sldNum" sz="quarter" idx="5"/>
          </p:nvPr>
        </p:nvSpPr>
        <p:spPr/>
        <p:txBody>
          <a:bodyPr/>
          <a:lstStyle/>
          <a:p>
            <a:fld id="{D5C004EF-293A-44D9-BDBF-F627DF4E5663}" type="slidenum">
              <a:rPr lang="it-IT" smtClean="0"/>
              <a:t>27</a:t>
            </a:fld>
            <a:endParaRPr lang="it-IT"/>
          </a:p>
        </p:txBody>
      </p:sp>
    </p:spTree>
    <p:extLst>
      <p:ext uri="{BB962C8B-B14F-4D97-AF65-F5344CB8AC3E}">
        <p14:creationId xmlns:p14="http://schemas.microsoft.com/office/powerpoint/2010/main" val="703716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Infine, per quanto riguarda considerazioni finali e sviluppi futuri</a:t>
            </a:r>
          </a:p>
          <a:p>
            <a:endParaRPr lang="it-IT" dirty="0"/>
          </a:p>
        </p:txBody>
      </p:sp>
      <p:sp>
        <p:nvSpPr>
          <p:cNvPr id="4" name="Segnaposto numero diapositiva 3"/>
          <p:cNvSpPr>
            <a:spLocks noGrp="1"/>
          </p:cNvSpPr>
          <p:nvPr>
            <p:ph type="sldNum" sz="quarter" idx="5"/>
          </p:nvPr>
        </p:nvSpPr>
        <p:spPr/>
        <p:txBody>
          <a:bodyPr/>
          <a:lstStyle/>
          <a:p>
            <a:fld id="{D5C004EF-293A-44D9-BDBF-F627DF4E5663}" type="slidenum">
              <a:rPr lang="it-IT" smtClean="0"/>
              <a:t>28</a:t>
            </a:fld>
            <a:endParaRPr lang="it-IT"/>
          </a:p>
        </p:txBody>
      </p:sp>
    </p:spTree>
    <p:extLst>
      <p:ext uri="{BB962C8B-B14F-4D97-AF65-F5344CB8AC3E}">
        <p14:creationId xmlns:p14="http://schemas.microsoft.com/office/powerpoint/2010/main" val="2556395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a:t>
            </a:r>
          </a:p>
        </p:txBody>
      </p:sp>
      <p:sp>
        <p:nvSpPr>
          <p:cNvPr id="4" name="Segnaposto numero diapositiva 3"/>
          <p:cNvSpPr>
            <a:spLocks noGrp="1"/>
          </p:cNvSpPr>
          <p:nvPr>
            <p:ph type="sldNum" sz="quarter" idx="5"/>
          </p:nvPr>
        </p:nvSpPr>
        <p:spPr/>
        <p:txBody>
          <a:bodyPr/>
          <a:lstStyle/>
          <a:p>
            <a:fld id="{D5C004EF-293A-44D9-BDBF-F627DF4E5663}" type="slidenum">
              <a:rPr lang="it-IT" smtClean="0"/>
              <a:t>29</a:t>
            </a:fld>
            <a:endParaRPr lang="it-IT"/>
          </a:p>
        </p:txBody>
      </p:sp>
    </p:spTree>
    <p:extLst>
      <p:ext uri="{BB962C8B-B14F-4D97-AF65-F5344CB8AC3E}">
        <p14:creationId xmlns:p14="http://schemas.microsoft.com/office/powerpoint/2010/main" val="2379929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all’obiettivo del lavoro in questione</a:t>
            </a:r>
          </a:p>
        </p:txBody>
      </p:sp>
      <p:sp>
        <p:nvSpPr>
          <p:cNvPr id="4" name="Segnaposto numero diapositiva 3"/>
          <p:cNvSpPr>
            <a:spLocks noGrp="1"/>
          </p:cNvSpPr>
          <p:nvPr>
            <p:ph type="sldNum" sz="quarter" idx="5"/>
          </p:nvPr>
        </p:nvSpPr>
        <p:spPr/>
        <p:txBody>
          <a:bodyPr/>
          <a:lstStyle/>
          <a:p>
            <a:fld id="{D5C004EF-293A-44D9-BDBF-F627DF4E5663}" type="slidenum">
              <a:rPr lang="it-IT" smtClean="0"/>
              <a:t>3</a:t>
            </a:fld>
            <a:endParaRPr lang="it-IT"/>
          </a:p>
        </p:txBody>
      </p:sp>
    </p:spTree>
    <p:extLst>
      <p:ext uri="{BB962C8B-B14F-4D97-AF65-F5344CB8AC3E}">
        <p14:creationId xmlns:p14="http://schemas.microsoft.com/office/powerpoint/2010/main" val="2281319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gli sviluppi futuri, quello che si potrebbe fare inerentemente agli obiettivi secondari è quello di realizzare un’interfaccia grafica per poter utilizzare in modo agevole il modulo Scansione anche da parte di persone poco esperte. Invece, in riferimento agli obiettivi principali, si potrebbero condurre ulteriori test con altri flussi magari impiegando ulteriori protocolli VPN in modo da avere una panoramica di confronto più ampia eventualmente anche con diverse connessioni di rete come ad esempio la rete 5g.</a:t>
            </a:r>
          </a:p>
        </p:txBody>
      </p:sp>
      <p:sp>
        <p:nvSpPr>
          <p:cNvPr id="4" name="Segnaposto numero diapositiva 3"/>
          <p:cNvSpPr>
            <a:spLocks noGrp="1"/>
          </p:cNvSpPr>
          <p:nvPr>
            <p:ph type="sldNum" sz="quarter" idx="5"/>
          </p:nvPr>
        </p:nvSpPr>
        <p:spPr/>
        <p:txBody>
          <a:bodyPr/>
          <a:lstStyle/>
          <a:p>
            <a:fld id="{D5C004EF-293A-44D9-BDBF-F627DF4E5663}" type="slidenum">
              <a:rPr lang="it-IT" smtClean="0"/>
              <a:t>30</a:t>
            </a:fld>
            <a:endParaRPr lang="it-IT"/>
          </a:p>
        </p:txBody>
      </p:sp>
    </p:spTree>
    <p:extLst>
      <p:ext uri="{BB962C8B-B14F-4D97-AF65-F5344CB8AC3E}">
        <p14:creationId xmlns:p14="http://schemas.microsoft.com/office/powerpoint/2010/main" val="2555264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Con questo ho concluso e vi ringrazio dell’attenzione</a:t>
            </a:r>
          </a:p>
          <a:p>
            <a:endParaRPr lang="it-IT" dirty="0"/>
          </a:p>
        </p:txBody>
      </p:sp>
      <p:sp>
        <p:nvSpPr>
          <p:cNvPr id="4" name="Segnaposto numero diapositiva 3"/>
          <p:cNvSpPr>
            <a:spLocks noGrp="1"/>
          </p:cNvSpPr>
          <p:nvPr>
            <p:ph type="sldNum" sz="quarter" idx="5"/>
          </p:nvPr>
        </p:nvSpPr>
        <p:spPr/>
        <p:txBody>
          <a:bodyPr/>
          <a:lstStyle/>
          <a:p>
            <a:fld id="{D5C004EF-293A-44D9-BDBF-F627DF4E5663}" type="slidenum">
              <a:rPr lang="it-IT" smtClean="0"/>
              <a:t>31</a:t>
            </a:fld>
            <a:endParaRPr lang="it-IT"/>
          </a:p>
        </p:txBody>
      </p:sp>
    </p:spTree>
    <p:extLst>
      <p:ext uri="{BB962C8B-B14F-4D97-AF65-F5344CB8AC3E}">
        <p14:creationId xmlns:p14="http://schemas.microsoft.com/office/powerpoint/2010/main" val="140512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 poi: in particolare lo studio di ricerca si è concentrato sull’analisi prestazione dell’innovativa versione Post Quantum del protocollo </a:t>
            </a:r>
            <a:r>
              <a:rPr lang="it-IT" dirty="0" err="1"/>
              <a:t>WireGuard</a:t>
            </a:r>
            <a:r>
              <a:rPr lang="it-IT" dirty="0"/>
              <a:t>.</a:t>
            </a:r>
          </a:p>
        </p:txBody>
      </p:sp>
      <p:sp>
        <p:nvSpPr>
          <p:cNvPr id="4" name="Segnaposto numero diapositiva 3"/>
          <p:cNvSpPr>
            <a:spLocks noGrp="1"/>
          </p:cNvSpPr>
          <p:nvPr>
            <p:ph type="sldNum" sz="quarter" idx="5"/>
          </p:nvPr>
        </p:nvSpPr>
        <p:spPr/>
        <p:txBody>
          <a:bodyPr/>
          <a:lstStyle/>
          <a:p>
            <a:fld id="{D5C004EF-293A-44D9-BDBF-F627DF4E5663}" type="slidenum">
              <a:rPr lang="it-IT" smtClean="0"/>
              <a:t>4</a:t>
            </a:fld>
            <a:endParaRPr lang="it-IT"/>
          </a:p>
        </p:txBody>
      </p:sp>
    </p:spTree>
    <p:extLst>
      <p:ext uri="{BB962C8B-B14F-4D97-AF65-F5344CB8AC3E}">
        <p14:creationId xmlns:p14="http://schemas.microsoft.com/office/powerpoint/2010/main" val="348998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Dire quello in slide</a:t>
            </a:r>
          </a:p>
        </p:txBody>
      </p:sp>
      <p:sp>
        <p:nvSpPr>
          <p:cNvPr id="4" name="Segnaposto numero diapositiva 3"/>
          <p:cNvSpPr>
            <a:spLocks noGrp="1"/>
          </p:cNvSpPr>
          <p:nvPr>
            <p:ph type="sldNum" sz="quarter" idx="5"/>
          </p:nvPr>
        </p:nvSpPr>
        <p:spPr/>
        <p:txBody>
          <a:bodyPr/>
          <a:lstStyle/>
          <a:p>
            <a:fld id="{D5C004EF-293A-44D9-BDBF-F627DF4E5663}" type="slidenum">
              <a:rPr lang="it-IT" smtClean="0"/>
              <a:t>5</a:t>
            </a:fld>
            <a:endParaRPr lang="it-IT"/>
          </a:p>
        </p:txBody>
      </p:sp>
    </p:spTree>
    <p:extLst>
      <p:ext uri="{BB962C8B-B14F-4D97-AF65-F5344CB8AC3E}">
        <p14:creationId xmlns:p14="http://schemas.microsoft.com/office/powerpoint/2010/main" val="170865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Oltre all’obiettivo precedente sono stati prefissati anche altri obiettivi da raggiungere che per semplicità sono stati idealmente divisi in due moduli </a:t>
            </a:r>
            <a:r>
              <a:rPr lang="it-IT" dirty="0" err="1"/>
              <a:t>distiniti</a:t>
            </a:r>
            <a:r>
              <a:rPr lang="it-IT" dirty="0"/>
              <a:t>:</a:t>
            </a:r>
          </a:p>
          <a:p>
            <a:r>
              <a:rPr lang="it-IT" dirty="0"/>
              <a:t>Il modulo VPN ed il modulo Scansione i quali approfondiremo in seguito.</a:t>
            </a:r>
          </a:p>
        </p:txBody>
      </p:sp>
      <p:sp>
        <p:nvSpPr>
          <p:cNvPr id="4" name="Segnaposto numero diapositiva 3"/>
          <p:cNvSpPr>
            <a:spLocks noGrp="1"/>
          </p:cNvSpPr>
          <p:nvPr>
            <p:ph type="sldNum" sz="quarter" idx="5"/>
          </p:nvPr>
        </p:nvSpPr>
        <p:spPr/>
        <p:txBody>
          <a:bodyPr/>
          <a:lstStyle/>
          <a:p>
            <a:fld id="{D5C004EF-293A-44D9-BDBF-F627DF4E5663}" type="slidenum">
              <a:rPr lang="it-IT" smtClean="0"/>
              <a:t>6</a:t>
            </a:fld>
            <a:endParaRPr lang="it-IT"/>
          </a:p>
        </p:txBody>
      </p:sp>
    </p:spTree>
    <p:extLst>
      <p:ext uri="{BB962C8B-B14F-4D97-AF65-F5344CB8AC3E}">
        <p14:creationId xmlns:p14="http://schemas.microsoft.com/office/powerpoint/2010/main" val="146932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alla risoluzione degli obiettivi secondari: dire quello in slide, poi: È stata scelta la versione standard dato che è quella attualmente l’unica in commercio ed offre in linea di massima ottime prestazioni tra le VPN convenzionali.</a:t>
            </a:r>
          </a:p>
        </p:txBody>
      </p:sp>
      <p:sp>
        <p:nvSpPr>
          <p:cNvPr id="4" name="Segnaposto numero diapositiva 3"/>
          <p:cNvSpPr>
            <a:spLocks noGrp="1"/>
          </p:cNvSpPr>
          <p:nvPr>
            <p:ph type="sldNum" sz="quarter" idx="5"/>
          </p:nvPr>
        </p:nvSpPr>
        <p:spPr/>
        <p:txBody>
          <a:bodyPr/>
          <a:lstStyle/>
          <a:p>
            <a:fld id="{D5C004EF-293A-44D9-BDBF-F627DF4E5663}" type="slidenum">
              <a:rPr lang="it-IT" smtClean="0"/>
              <a:t>7</a:t>
            </a:fld>
            <a:endParaRPr lang="it-IT"/>
          </a:p>
        </p:txBody>
      </p:sp>
    </p:spTree>
    <p:extLst>
      <p:ext uri="{BB962C8B-B14F-4D97-AF65-F5344CB8AC3E}">
        <p14:creationId xmlns:p14="http://schemas.microsoft.com/office/powerpoint/2010/main" val="86635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il modulo Scansione dire quello in slide, poi: </a:t>
            </a:r>
            <a:r>
              <a:rPr lang="it-IT" dirty="0" err="1"/>
              <a:t>Nmap</a:t>
            </a:r>
            <a:r>
              <a:rPr lang="it-IT" dirty="0"/>
              <a:t> consente di poter recuperare importanti informazioni sui dispositivi in rete tra cui </a:t>
            </a:r>
            <a:r>
              <a:rPr lang="it-IT" dirty="0" err="1"/>
              <a:t>ip</a:t>
            </a:r>
            <a:r>
              <a:rPr lang="it-IT" dirty="0"/>
              <a:t>, </a:t>
            </a:r>
            <a:r>
              <a:rPr lang="it-IT" dirty="0" err="1"/>
              <a:t>mac</a:t>
            </a:r>
            <a:r>
              <a:rPr lang="it-IT" dirty="0"/>
              <a:t>, sistema operativo, vulnerabilità dei servizi ecc..</a:t>
            </a:r>
          </a:p>
        </p:txBody>
      </p:sp>
      <p:sp>
        <p:nvSpPr>
          <p:cNvPr id="4" name="Segnaposto numero diapositiva 3"/>
          <p:cNvSpPr>
            <a:spLocks noGrp="1"/>
          </p:cNvSpPr>
          <p:nvPr>
            <p:ph type="sldNum" sz="quarter" idx="5"/>
          </p:nvPr>
        </p:nvSpPr>
        <p:spPr/>
        <p:txBody>
          <a:bodyPr/>
          <a:lstStyle/>
          <a:p>
            <a:fld id="{D5C004EF-293A-44D9-BDBF-F627DF4E5663}" type="slidenum">
              <a:rPr lang="it-IT" smtClean="0"/>
              <a:t>8</a:t>
            </a:fld>
            <a:endParaRPr lang="it-IT"/>
          </a:p>
        </p:txBody>
      </p:sp>
    </p:spTree>
    <p:extLst>
      <p:ext uri="{BB962C8B-B14F-4D97-AF65-F5344CB8AC3E}">
        <p14:creationId xmlns:p14="http://schemas.microsoft.com/office/powerpoint/2010/main" val="4066538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alla soluzione proposta.</a:t>
            </a:r>
          </a:p>
        </p:txBody>
      </p:sp>
      <p:sp>
        <p:nvSpPr>
          <p:cNvPr id="4" name="Segnaposto numero diapositiva 3"/>
          <p:cNvSpPr>
            <a:spLocks noGrp="1"/>
          </p:cNvSpPr>
          <p:nvPr>
            <p:ph type="sldNum" sz="quarter" idx="5"/>
          </p:nvPr>
        </p:nvSpPr>
        <p:spPr/>
        <p:txBody>
          <a:bodyPr/>
          <a:lstStyle/>
          <a:p>
            <a:fld id="{D5C004EF-293A-44D9-BDBF-F627DF4E5663}" type="slidenum">
              <a:rPr lang="it-IT" smtClean="0"/>
              <a:t>9</a:t>
            </a:fld>
            <a:endParaRPr lang="it-IT"/>
          </a:p>
        </p:txBody>
      </p:sp>
    </p:spTree>
    <p:extLst>
      <p:ext uri="{BB962C8B-B14F-4D97-AF65-F5344CB8AC3E}">
        <p14:creationId xmlns:p14="http://schemas.microsoft.com/office/powerpoint/2010/main" val="272525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854181D-6920-4594-9A5D-6CE56DC9F8B2}" type="slidenum">
              <a:rPr lang="en-US" smtClean="0"/>
              <a:pPr/>
              <a:t>‹N›</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019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165766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43033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59146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‹N›</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1851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329336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it-IT"/>
              <a:t>Fare clic per modificare gli stili del testo dello schema</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379909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3024772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210711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350530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2EDB8D0-98ED-4B86-9D5F-E61ADC70144D}" type="datetimeFigureOut">
              <a:rPr lang="en-US" smtClean="0"/>
              <a:pPr/>
              <a:t>12/13/2023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‹N›</a:t>
            </a:fld>
            <a:endParaRPr lang="en-US"/>
          </a:p>
        </p:txBody>
      </p:sp>
    </p:spTree>
    <p:extLst>
      <p:ext uri="{BB962C8B-B14F-4D97-AF65-F5344CB8AC3E}">
        <p14:creationId xmlns:p14="http://schemas.microsoft.com/office/powerpoint/2010/main" val="260467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2EDB8D0-98ED-4B86-9D5F-E61ADC70144D}" type="datetimeFigureOut">
              <a:rPr lang="en-US" smtClean="0"/>
              <a:pPr/>
              <a:t>12/13/2023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900759769"/>
      </p:ext>
    </p:extLst>
  </p:cSld>
  <p:clrMap bg1="dk1" tx1="lt1" bg2="dk2" tx2="lt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5" name="Google Shape;55;p13"/>
          <p:cNvSpPr txBox="1"/>
          <p:nvPr/>
        </p:nvSpPr>
        <p:spPr>
          <a:xfrm>
            <a:off x="0" y="96000"/>
            <a:ext cx="4282400" cy="492402"/>
          </a:xfrm>
          <a:prstGeom prst="rect">
            <a:avLst/>
          </a:prstGeom>
          <a:noFill/>
          <a:ln>
            <a:noFill/>
          </a:ln>
        </p:spPr>
        <p:txBody>
          <a:bodyPr spcFirstLastPara="1" wrap="square" lIns="121900" tIns="121900" rIns="121900" bIns="121900" anchor="t" anchorCtr="0">
            <a:spAutoFit/>
          </a:bodyPr>
          <a:lstStyle/>
          <a:p>
            <a:pPr marL="383990" defTabSz="609585"/>
            <a:r>
              <a:rPr lang="it" sz="1600" b="1" dirty="0">
                <a:solidFill>
                  <a:schemeClr val="bg1"/>
                </a:solidFill>
                <a:effectLst>
                  <a:outerShdw blurRad="38100" dist="38100" dir="2700000" algn="tl">
                    <a:srgbClr val="000000">
                      <a:alpha val="43137"/>
                    </a:srgbClr>
                  </a:outerShdw>
                </a:effectLst>
                <a:latin typeface="Raleway"/>
                <a:ea typeface="Raleway"/>
                <a:cs typeface="Raleway"/>
                <a:sym typeface="Raleway"/>
              </a:rPr>
              <a:t>Università degli Studi di Salerno</a:t>
            </a:r>
            <a:endParaRPr sz="1600" b="1"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56" name="Google Shape;56;p13"/>
          <p:cNvPicPr preferRelativeResize="0"/>
          <p:nvPr/>
        </p:nvPicPr>
        <p:blipFill>
          <a:blip r:embed="rId3">
            <a:alphaModFix/>
          </a:blip>
          <a:stretch>
            <a:fillRect/>
          </a:stretch>
        </p:blipFill>
        <p:spPr>
          <a:xfrm>
            <a:off x="5424912" y="168396"/>
            <a:ext cx="1342176" cy="1331056"/>
          </a:xfrm>
          <a:prstGeom prst="rect">
            <a:avLst/>
          </a:prstGeom>
          <a:noFill/>
          <a:ln>
            <a:noFill/>
          </a:ln>
          <a:effectLst>
            <a:outerShdw blurRad="63500" sx="102000" sy="102000" algn="ctr" rotWithShape="0">
              <a:prstClr val="black">
                <a:alpha val="40000"/>
              </a:prstClr>
            </a:outerShdw>
          </a:effectLst>
        </p:spPr>
      </p:pic>
      <p:sp>
        <p:nvSpPr>
          <p:cNvPr id="57" name="Google Shape;57;p13"/>
          <p:cNvSpPr txBox="1"/>
          <p:nvPr/>
        </p:nvSpPr>
        <p:spPr>
          <a:xfrm>
            <a:off x="9011920" y="95301"/>
            <a:ext cx="3175680" cy="738623"/>
          </a:xfrm>
          <a:prstGeom prst="rect">
            <a:avLst/>
          </a:prstGeom>
          <a:noFill/>
          <a:ln>
            <a:noFill/>
          </a:ln>
        </p:spPr>
        <p:txBody>
          <a:bodyPr spcFirstLastPara="1" wrap="square" lIns="121900" tIns="121900" rIns="121900" bIns="121900" anchor="t" anchorCtr="0">
            <a:spAutoFit/>
          </a:bodyPr>
          <a:lstStyle/>
          <a:p>
            <a:pPr marR="383990" algn="ctr" defTabSz="609585"/>
            <a:r>
              <a:rPr lang="it" sz="1600" b="1" dirty="0">
                <a:solidFill>
                  <a:schemeClr val="bg1"/>
                </a:solidFill>
                <a:effectLst>
                  <a:outerShdw blurRad="38100" dist="38100" dir="2700000" algn="tl">
                    <a:srgbClr val="000000">
                      <a:alpha val="43137"/>
                    </a:srgbClr>
                  </a:outerShdw>
                </a:effectLst>
                <a:latin typeface="Raleway"/>
                <a:ea typeface="Raleway"/>
                <a:cs typeface="Raleway"/>
                <a:sym typeface="Raleway"/>
              </a:rPr>
              <a:t>Tesi di Laurea Magistrale in Informatica </a:t>
            </a:r>
            <a:endParaRPr sz="1600" b="1"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58" name="Google Shape;58;p13"/>
          <p:cNvSpPr txBox="1"/>
          <p:nvPr/>
        </p:nvSpPr>
        <p:spPr>
          <a:xfrm>
            <a:off x="-182880" y="5451318"/>
            <a:ext cx="4000000" cy="869428"/>
          </a:xfrm>
          <a:prstGeom prst="rect">
            <a:avLst/>
          </a:prstGeom>
          <a:noFill/>
          <a:ln>
            <a:noFill/>
          </a:ln>
        </p:spPr>
        <p:txBody>
          <a:bodyPr spcFirstLastPara="1" wrap="square" lIns="121900" tIns="121900" rIns="121900" bIns="121900" anchor="t" anchorCtr="0">
            <a:spAutoFit/>
          </a:bodyPr>
          <a:lstStyle/>
          <a:p>
            <a:pPr marL="383990" defTabSz="609585">
              <a:lnSpc>
                <a:spcPct val="75000"/>
              </a:lnSpc>
            </a:pPr>
            <a:r>
              <a:rPr lang="it" b="1" dirty="0">
                <a:solidFill>
                  <a:schemeClr val="bg1"/>
                </a:solidFill>
                <a:effectLst>
                  <a:outerShdw blurRad="38100" dist="38100" dir="2700000" algn="tl">
                    <a:srgbClr val="000000">
                      <a:alpha val="43137"/>
                    </a:srgbClr>
                  </a:outerShdw>
                </a:effectLst>
                <a:latin typeface="Raleway"/>
                <a:ea typeface="Raleway"/>
                <a:cs typeface="Raleway"/>
                <a:sym typeface="Raleway"/>
              </a:rPr>
              <a:t>Relatore</a:t>
            </a:r>
            <a:endParaRPr b="1"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lnSpc>
                <a:spcPct val="75000"/>
              </a:lnSpc>
            </a:pPr>
            <a:endParaRPr dirty="0">
              <a:solidFill>
                <a:schemeClr val="bg1"/>
              </a:solidFill>
              <a:effectLst>
                <a:outerShdw blurRad="38100" dist="38100" dir="2700000" algn="tl">
                  <a:srgbClr val="000000">
                    <a:alpha val="43137"/>
                  </a:srgbClr>
                </a:outerShdw>
              </a:effectLst>
              <a:latin typeface="Comfortaa"/>
              <a:ea typeface="Comfortaa"/>
              <a:cs typeface="Comfortaa"/>
              <a:sym typeface="Comfortaa"/>
            </a:endParaRPr>
          </a:p>
          <a:p>
            <a:pPr marL="383990" defTabSz="609585">
              <a:lnSpc>
                <a:spcPct val="75000"/>
              </a:lnSpc>
            </a:pPr>
            <a:r>
              <a:rPr lang="it" dirty="0">
                <a:solidFill>
                  <a:schemeClr val="bg1"/>
                </a:solidFill>
                <a:effectLst>
                  <a:outerShdw blurRad="38100" dist="38100" dir="2700000" algn="tl">
                    <a:srgbClr val="000000">
                      <a:alpha val="43137"/>
                    </a:srgbClr>
                  </a:outerShdw>
                </a:effectLst>
                <a:latin typeface="Raleway"/>
                <a:ea typeface="Raleway"/>
                <a:cs typeface="Raleway"/>
                <a:sym typeface="Raleway"/>
              </a:rPr>
              <a:t>Prof. </a:t>
            </a:r>
            <a:r>
              <a:rPr lang="it" b="1" dirty="0">
                <a:solidFill>
                  <a:schemeClr val="bg1"/>
                </a:solidFill>
                <a:effectLst>
                  <a:outerShdw blurRad="38100" dist="38100" dir="2700000" algn="tl">
                    <a:srgbClr val="000000">
                      <a:alpha val="43137"/>
                    </a:srgbClr>
                  </a:outerShdw>
                </a:effectLst>
                <a:latin typeface="Raleway"/>
                <a:ea typeface="Raleway"/>
                <a:cs typeface="Raleway"/>
                <a:sym typeface="Raleway"/>
              </a:rPr>
              <a:t>Arcangelo Castiglione</a:t>
            </a:r>
            <a:endParaRPr b="1"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59" name="Google Shape;59;p13"/>
          <p:cNvSpPr txBox="1"/>
          <p:nvPr/>
        </p:nvSpPr>
        <p:spPr>
          <a:xfrm>
            <a:off x="8263120" y="5559402"/>
            <a:ext cx="4000000" cy="623248"/>
          </a:xfrm>
          <a:prstGeom prst="rect">
            <a:avLst/>
          </a:prstGeom>
          <a:noFill/>
          <a:ln>
            <a:noFill/>
          </a:ln>
        </p:spPr>
        <p:txBody>
          <a:bodyPr spcFirstLastPara="1" wrap="square" lIns="121900" tIns="0" rIns="121900" bIns="0" anchor="t" anchorCtr="0">
            <a:spAutoFit/>
          </a:bodyPr>
          <a:lstStyle/>
          <a:p>
            <a:pPr marR="383990" algn="r" defTabSz="609585">
              <a:lnSpc>
                <a:spcPct val="75000"/>
              </a:lnSpc>
            </a:pPr>
            <a:r>
              <a:rPr lang="it" b="1" dirty="0">
                <a:solidFill>
                  <a:schemeClr val="bg1"/>
                </a:solidFill>
                <a:effectLst>
                  <a:outerShdw blurRad="38100" dist="38100" dir="2700000" algn="tl">
                    <a:srgbClr val="000000">
                      <a:alpha val="43137"/>
                    </a:srgbClr>
                  </a:outerShdw>
                </a:effectLst>
                <a:latin typeface="Raleway"/>
                <a:ea typeface="Raleway"/>
                <a:cs typeface="Raleway"/>
                <a:sym typeface="Raleway"/>
              </a:rPr>
              <a:t>Candidato</a:t>
            </a:r>
            <a:endParaRPr b="1"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R="383990" algn="r" defTabSz="609585">
              <a:lnSpc>
                <a:spcPct val="75000"/>
              </a:lnSpc>
            </a:pPr>
            <a:endParaRPr b="1"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R="383990" algn="r" defTabSz="609585">
              <a:lnSpc>
                <a:spcPct val="75000"/>
              </a:lnSpc>
            </a:pPr>
            <a:r>
              <a:rPr lang="it" b="1" dirty="0">
                <a:solidFill>
                  <a:schemeClr val="bg1"/>
                </a:solidFill>
                <a:effectLst>
                  <a:outerShdw blurRad="38100" dist="38100" dir="2700000" algn="tl">
                    <a:srgbClr val="000000">
                      <a:alpha val="43137"/>
                    </a:srgbClr>
                  </a:outerShdw>
                </a:effectLst>
                <a:latin typeface="Raleway"/>
                <a:ea typeface="Raleway"/>
                <a:cs typeface="Raleway"/>
                <a:sym typeface="Raleway"/>
              </a:rPr>
              <a:t>Orazio Cesarano</a:t>
            </a:r>
            <a:endParaRPr b="1"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4" name="Google Shape;54;p13">
            <a:extLst>
              <a:ext uri="{FF2B5EF4-FFF2-40B4-BE49-F238E27FC236}">
                <a16:creationId xmlns:a16="http://schemas.microsoft.com/office/drawing/2014/main" id="{D962B4E6-7AD2-D35F-E356-3AECDCDD9D2F}"/>
              </a:ext>
            </a:extLst>
          </p:cNvPr>
          <p:cNvSpPr txBox="1">
            <a:spLocks noGrp="1"/>
          </p:cNvSpPr>
          <p:nvPr>
            <p:ph type="ctrTitle"/>
          </p:nvPr>
        </p:nvSpPr>
        <p:spPr>
          <a:xfrm>
            <a:off x="892135" y="1892999"/>
            <a:ext cx="10407730" cy="3666403"/>
          </a:xfrm>
          <a:prstGeom prst="rect">
            <a:avLst/>
          </a:prstGeom>
        </p:spPr>
        <p:txBody>
          <a:bodyPr spcFirstLastPara="1" wrap="square" lIns="91425" tIns="180000" rIns="91425" bIns="0" anchor="b" anchorCtr="0">
            <a:noAutofit/>
          </a:bodyPr>
          <a:lstStyle/>
          <a:p>
            <a:pPr marL="0" lvl="0" indent="0" algn="ctr" rtl="0">
              <a:lnSpc>
                <a:spcPct val="150000"/>
              </a:lnSpc>
              <a:spcBef>
                <a:spcPts val="0"/>
              </a:spcBef>
              <a:spcAft>
                <a:spcPts val="0"/>
              </a:spcAft>
              <a:buNone/>
            </a:pPr>
            <a:br>
              <a:rPr lang="it-IT" sz="4000" b="1" dirty="0">
                <a:solidFill>
                  <a:srgbClr val="1155CC"/>
                </a:solidFill>
                <a:latin typeface="Raleway"/>
                <a:ea typeface="Raleway"/>
                <a:cs typeface="Raleway"/>
                <a:sym typeface="Raleway"/>
              </a:rPr>
            </a:br>
            <a:r>
              <a:rPr lang="it-IT" sz="4000" b="1" dirty="0" err="1">
                <a:solidFill>
                  <a:srgbClr val="1155CC"/>
                </a:solidFill>
                <a:effectLst>
                  <a:outerShdw blurRad="38100" dist="38100" dir="2700000" algn="tl">
                    <a:srgbClr val="000000">
                      <a:alpha val="43137"/>
                    </a:srgbClr>
                  </a:outerShdw>
                </a:effectLst>
                <a:latin typeface="Raleway"/>
                <a:ea typeface="Raleway"/>
                <a:cs typeface="Raleway"/>
                <a:sym typeface="Raleway"/>
              </a:rPr>
              <a:t>TurtleVPN</a:t>
            </a:r>
            <a: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t>: Un Nuovo </a:t>
            </a:r>
            <a:r>
              <a:rPr lang="it-IT" sz="4000" b="1" dirty="0" err="1">
                <a:solidFill>
                  <a:srgbClr val="1155CC"/>
                </a:solidFill>
                <a:effectLst>
                  <a:outerShdw blurRad="38100" dist="38100" dir="2700000" algn="tl">
                    <a:srgbClr val="000000">
                      <a:alpha val="43137"/>
                    </a:srgbClr>
                  </a:outerShdw>
                </a:effectLst>
                <a:latin typeface="Raleway"/>
                <a:ea typeface="Raleway"/>
                <a:cs typeface="Raleway"/>
                <a:sym typeface="Raleway"/>
              </a:rPr>
              <a:t>Testbed</a:t>
            </a:r>
            <a: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t> per</a:t>
            </a:r>
            <a:b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br>
            <a: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Valutazioni Prestazionali su Traffico IP</a:t>
            </a:r>
            <a:b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br>
            <a:r>
              <a:rPr lang="it-IT" sz="4000" b="1" dirty="0">
                <a:solidFill>
                  <a:srgbClr val="1155CC"/>
                </a:solidFill>
                <a:effectLst>
                  <a:outerShdw blurRad="38100" dist="38100" dir="2700000" algn="tl">
                    <a:srgbClr val="000000">
                      <a:alpha val="43137"/>
                    </a:srgbClr>
                  </a:outerShdw>
                </a:effectLst>
                <a:latin typeface="Raleway"/>
                <a:ea typeface="Raleway"/>
                <a:cs typeface="Raleway"/>
                <a:sym typeface="Raleway"/>
              </a:rPr>
              <a:t>Sicuro</a:t>
            </a:r>
          </a:p>
          <a:p>
            <a:pPr marL="0" lvl="0" indent="0" algn="l" rtl="0">
              <a:spcBef>
                <a:spcPts val="0"/>
              </a:spcBef>
              <a:spcAft>
                <a:spcPts val="0"/>
              </a:spcAft>
              <a:buSzPts val="990"/>
              <a:buNone/>
            </a:pPr>
            <a:endParaRPr sz="46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085A5758-5C6C-A3F4-6744-9EC6C93737F0}"/>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Fasi di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TurtleVPN</a:t>
            </a:r>
            <a:endPar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endParaRPr>
          </a:p>
        </p:txBody>
      </p:sp>
      <p:pic>
        <p:nvPicPr>
          <p:cNvPr id="6" name="Immagine 5" descr="Immagine che contiene testo, schermata, Carattere, grafica&#10;&#10;Descrizione generata automaticamente">
            <a:extLst>
              <a:ext uri="{FF2B5EF4-FFF2-40B4-BE49-F238E27FC236}">
                <a16:creationId xmlns:a16="http://schemas.microsoft.com/office/drawing/2014/main" id="{2C1AD801-4744-9711-5BE4-37071F7E2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919" y="1098291"/>
            <a:ext cx="1166477" cy="5437484"/>
          </a:xfrm>
          <a:prstGeom prst="rect">
            <a:avLst/>
          </a:prstGeom>
          <a:effectLst>
            <a:outerShdw blurRad="63500" sx="102000" sy="102000" algn="ctr" rotWithShape="0">
              <a:prstClr val="black">
                <a:alpha val="40000"/>
              </a:prstClr>
            </a:outerShdw>
          </a:effectLst>
        </p:spPr>
      </p:pic>
      <p:sp>
        <p:nvSpPr>
          <p:cNvPr id="7" name="Google Shape;55;p13">
            <a:extLst>
              <a:ext uri="{FF2B5EF4-FFF2-40B4-BE49-F238E27FC236}">
                <a16:creationId xmlns:a16="http://schemas.microsoft.com/office/drawing/2014/main" id="{22931515-FD9E-1FDE-2365-97DAB58AAE1B}"/>
              </a:ext>
            </a:extLst>
          </p:cNvPr>
          <p:cNvSpPr txBox="1"/>
          <p:nvPr/>
        </p:nvSpPr>
        <p:spPr>
          <a:xfrm>
            <a:off x="-228604" y="1779213"/>
            <a:ext cx="8229600" cy="4308831"/>
          </a:xfrm>
          <a:prstGeom prst="rect">
            <a:avLst/>
          </a:prstGeom>
          <a:noFill/>
          <a:ln>
            <a:noFill/>
          </a:ln>
        </p:spPr>
        <p:txBody>
          <a:bodyPr spcFirstLastPara="1" wrap="square" lIns="121900" tIns="121900" rIns="121900" bIns="121900" anchor="t" anchorCtr="0">
            <a:spAutoFit/>
          </a:bodyPr>
          <a:lstStyle/>
          <a:p>
            <a:pPr marL="383990" defTabSz="609585"/>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La soluzione proposta si compone delle seguenti fasi:</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Definizione flusso da testare;</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Invio del flusso tra client e server;</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Ottenimento output del test;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Esecuzione di 10 istanze del test;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Realizzazione grafici di output.</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338944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F56D368F-41EB-2118-11F2-69FFF638C60B}"/>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Definizione dei Flussi</a:t>
            </a:r>
          </a:p>
        </p:txBody>
      </p:sp>
      <p:sp>
        <p:nvSpPr>
          <p:cNvPr id="3" name="Google Shape;55;p13">
            <a:extLst>
              <a:ext uri="{FF2B5EF4-FFF2-40B4-BE49-F238E27FC236}">
                <a16:creationId xmlns:a16="http://schemas.microsoft.com/office/drawing/2014/main" id="{B0FBAED8-E988-7E80-6722-7E0F9143C111}"/>
              </a:ext>
            </a:extLst>
          </p:cNvPr>
          <p:cNvSpPr txBox="1"/>
          <p:nvPr/>
        </p:nvSpPr>
        <p:spPr>
          <a:xfrm>
            <a:off x="0" y="1779213"/>
            <a:ext cx="11908702" cy="44319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Sono stati definiti diversi flussi aventi diverse caratteristiche:</a:t>
            </a:r>
          </a:p>
          <a:p>
            <a:pPr marL="383990" defTabSz="609585"/>
            <a:endPar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Flusso UDP per misurare il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throughput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massimo</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Flusso TCP per misurare il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throughput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massimo</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Flusso UDP per simulare il protocollo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VoIP</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Flusso per simulare uno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streaming</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video</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p>
          <a:p>
            <a:pPr marL="383990" defTabSz="609585"/>
            <a:endPar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Flusso per simulare un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dati</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massivo</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133533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F56D368F-41EB-2118-11F2-69FFF638C60B}"/>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marR="0" lvl="0" indent="0" algn="l" defTabSz="609585"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srgbClr val="1155CC"/>
                </a:solidFill>
                <a:effectLst>
                  <a:outerShdw blurRad="38100" dist="38100" dir="2700000" algn="tl">
                    <a:srgbClr val="000000">
                      <a:alpha val="43137"/>
                    </a:srgbClr>
                  </a:outerShdw>
                </a:effectLst>
                <a:uLnTx/>
                <a:uFillTx/>
                <a:latin typeface="Raleway"/>
                <a:ea typeface="Raleway"/>
                <a:cs typeface="Raleway"/>
                <a:sym typeface="Raleway"/>
              </a:rPr>
              <a:t>Architettura di </a:t>
            </a:r>
            <a:r>
              <a:rPr kumimoji="0" lang="it-IT" sz="4400" b="1" i="0" u="none" strike="noStrike" kern="1200" cap="none" spc="0" normalizeH="0" baseline="0" noProof="0" dirty="0" err="1">
                <a:ln>
                  <a:noFill/>
                </a:ln>
                <a:solidFill>
                  <a:srgbClr val="1155CC"/>
                </a:solidFill>
                <a:effectLst>
                  <a:outerShdw blurRad="38100" dist="38100" dir="2700000" algn="tl">
                    <a:srgbClr val="000000">
                      <a:alpha val="43137"/>
                    </a:srgbClr>
                  </a:outerShdw>
                </a:effectLst>
                <a:uLnTx/>
                <a:uFillTx/>
                <a:latin typeface="Raleway"/>
                <a:ea typeface="Raleway"/>
                <a:cs typeface="Raleway"/>
                <a:sym typeface="Raleway"/>
              </a:rPr>
              <a:t>TurtleVPN</a:t>
            </a:r>
            <a:endParaRPr kumimoji="0" lang="it-IT" sz="4400" b="1" i="0" u="none" strike="noStrike" kern="1200" cap="none" spc="0" normalizeH="0" baseline="0" noProof="0" dirty="0">
              <a:ln>
                <a:noFill/>
              </a:ln>
              <a:solidFill>
                <a:srgbClr val="1155CC"/>
              </a:solidFill>
              <a:effectLst>
                <a:outerShdw blurRad="38100" dist="38100" dir="2700000" algn="tl">
                  <a:srgbClr val="000000">
                    <a:alpha val="43137"/>
                  </a:srgbClr>
                </a:outerShdw>
              </a:effectLst>
              <a:uLnTx/>
              <a:uFillTx/>
              <a:latin typeface="Raleway"/>
              <a:ea typeface="Raleway"/>
              <a:cs typeface="Raleway"/>
              <a:sym typeface="Raleway"/>
            </a:endParaRPr>
          </a:p>
        </p:txBody>
      </p:sp>
      <p:sp>
        <p:nvSpPr>
          <p:cNvPr id="3" name="Google Shape;55;p13">
            <a:extLst>
              <a:ext uri="{FF2B5EF4-FFF2-40B4-BE49-F238E27FC236}">
                <a16:creationId xmlns:a16="http://schemas.microsoft.com/office/drawing/2014/main" id="{B0FBAED8-E988-7E80-6722-7E0F9143C111}"/>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marR="0" lvl="0" indent="0" algn="l" defTabSz="609585"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La soluzione proposta si compone nel seguente modo:</a:t>
            </a:r>
          </a:p>
        </p:txBody>
      </p:sp>
      <p:pic>
        <p:nvPicPr>
          <p:cNvPr id="5" name="Immagine 4">
            <a:extLst>
              <a:ext uri="{FF2B5EF4-FFF2-40B4-BE49-F238E27FC236}">
                <a16:creationId xmlns:a16="http://schemas.microsoft.com/office/drawing/2014/main" id="{904CFA28-E257-810B-A805-AB2EB4C24020}"/>
              </a:ext>
            </a:extLst>
          </p:cNvPr>
          <p:cNvPicPr>
            <a:picLocks noChangeAspect="1"/>
          </p:cNvPicPr>
          <p:nvPr/>
        </p:nvPicPr>
        <p:blipFill>
          <a:blip r:embed="rId3"/>
          <a:stretch>
            <a:fillRect/>
          </a:stretch>
        </p:blipFill>
        <p:spPr>
          <a:xfrm>
            <a:off x="3005354" y="2770567"/>
            <a:ext cx="6181292" cy="3701409"/>
          </a:xfrm>
          <a:prstGeom prst="rect">
            <a:avLst/>
          </a:prstGeom>
          <a:ln w="28575">
            <a:solidFill>
              <a:srgbClr val="1155CC"/>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4220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D4F4C11E-B977-A0D6-0D8E-32931D7012FD}"/>
              </a:ext>
            </a:extLst>
          </p:cNvPr>
          <p:cNvSpPr/>
          <p:nvPr/>
        </p:nvSpPr>
        <p:spPr>
          <a:xfrm rot="5400000">
            <a:off x="-1026160" y="1026160"/>
            <a:ext cx="6858000" cy="4805680"/>
          </a:xfrm>
          <a:prstGeom prst="rect">
            <a:avLst/>
          </a:prstGeom>
          <a:gradFill>
            <a:gsLst>
              <a:gs pos="4000">
                <a:schemeClr val="tx1">
                  <a:lumMod val="85000"/>
                </a:schemeClr>
              </a:gs>
              <a:gs pos="100000">
                <a:schemeClr val="tx1">
                  <a:lumMod val="65000"/>
                </a:schemeClr>
              </a:gs>
            </a:gsLst>
            <a:lin ang="6120000" scaled="1"/>
          </a:gra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solidFill>
                  <a:prstClr val="white"/>
                </a:solidFill>
              </a:ln>
              <a:solidFill>
                <a:prstClr val="black"/>
              </a:solidFill>
              <a:effectLst/>
              <a:uLnTx/>
              <a:uFillTx/>
              <a:latin typeface="Century Schoolbook" panose="02040604050505020304"/>
              <a:ea typeface="+mn-ea"/>
              <a:cs typeface="+mn-cs"/>
            </a:endParaRPr>
          </a:p>
        </p:txBody>
      </p:sp>
      <p:sp>
        <p:nvSpPr>
          <p:cNvPr id="4" name="Google Shape;55;p13">
            <a:extLst>
              <a:ext uri="{FF2B5EF4-FFF2-40B4-BE49-F238E27FC236}">
                <a16:creationId xmlns:a16="http://schemas.microsoft.com/office/drawing/2014/main" id="{EEF226F7-707C-B20A-1CA2-474285F6D133}"/>
              </a:ext>
            </a:extLst>
          </p:cNvPr>
          <p:cNvSpPr txBox="1"/>
          <p:nvPr/>
        </p:nvSpPr>
        <p:spPr>
          <a:xfrm>
            <a:off x="5518296" y="2246518"/>
            <a:ext cx="5441285" cy="2364964"/>
          </a:xfrm>
          <a:prstGeom prst="rect">
            <a:avLst/>
          </a:prstGeom>
        </p:spPr>
        <p:txBody>
          <a:bodyPr spcFirstLastPara="1" vert="horz" lIns="91440" tIns="45720" rIns="91440" bIns="45720" rtlCol="0" anchor="b" anchorCtr="0">
            <a:normAutofit fontScale="85000" lnSpcReduction="10000"/>
          </a:bodyPr>
          <a:lstStyle/>
          <a:p>
            <a:pPr marL="383990" marR="0" lvl="0" indent="0" algn="ctr" defTabSz="457200" rtl="0" eaLnBrk="1" fontAlgn="auto" latinLnBrk="0" hangingPunct="1">
              <a:lnSpc>
                <a:spcPct val="100000"/>
              </a:lnSpc>
              <a:spcBef>
                <a:spcPct val="0"/>
              </a:spcBef>
              <a:spcAft>
                <a:spcPts val="600"/>
              </a:spcAft>
              <a:buClrTx/>
              <a:buSzTx/>
              <a:buFontTx/>
              <a:buNone/>
              <a:tabLst/>
              <a:defRPr/>
            </a:pPr>
            <a:r>
              <a:rPr kumimoji="0" lang="it-IT" sz="6000" b="1" i="0" u="none" strike="noStrike" kern="1200" cap="none" spc="0" normalizeH="0" baseline="0" noProof="0" dirty="0">
                <a:ln>
                  <a:solidFill>
                    <a:prstClr val="black">
                      <a:lumMod val="75000"/>
                      <a:lumOff val="25000"/>
                      <a:alpha val="10000"/>
                    </a:prstClr>
                  </a:solidFill>
                </a:ln>
                <a:solidFill>
                  <a:srgbClr val="1155CC"/>
                </a:solidFill>
                <a:effectLst>
                  <a:outerShdw blurRad="9525" dist="25400" dir="14640000" algn="tl" rotWithShape="0">
                    <a:prstClr val="black">
                      <a:alpha val="30000"/>
                    </a:prstClr>
                  </a:outerShdw>
                </a:effectLst>
                <a:uLnTx/>
                <a:uFillTx/>
                <a:latin typeface="Raleway" pitchFamily="2" charset="0"/>
                <a:ea typeface="+mn-ea"/>
                <a:cs typeface="Raleway"/>
                <a:sym typeface="Raleway"/>
              </a:rPr>
              <a:t>Realizzazione della Soluzione Proposta</a:t>
            </a:r>
          </a:p>
        </p:txBody>
      </p:sp>
      <p:pic>
        <p:nvPicPr>
          <p:cNvPr id="5" name="Immagine 4" descr="Immagine che contiene schizzo, Elementi grafici, disegno, cerchio&#10;&#10;Descrizione generata automaticamente">
            <a:extLst>
              <a:ext uri="{FF2B5EF4-FFF2-40B4-BE49-F238E27FC236}">
                <a16:creationId xmlns:a16="http://schemas.microsoft.com/office/drawing/2014/main" id="{8A5EA4E2-3414-273F-0388-9DCFFC695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01" y="1684368"/>
            <a:ext cx="3489264" cy="34892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9844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D3FAC26F-7C4E-29EF-58AB-D76C987D5F1F}"/>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Ambiente Hardware</a:t>
            </a:r>
          </a:p>
        </p:txBody>
      </p:sp>
      <p:pic>
        <p:nvPicPr>
          <p:cNvPr id="7172" name="Picture 4">
            <a:extLst>
              <a:ext uri="{FF2B5EF4-FFF2-40B4-BE49-F238E27FC236}">
                <a16:creationId xmlns:a16="http://schemas.microsoft.com/office/drawing/2014/main" id="{E913AA97-754B-4105-35E6-C3D95688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486" y="2832058"/>
            <a:ext cx="4182833" cy="268696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C3E39219-A284-89E6-D733-B77220B83353}"/>
              </a:ext>
            </a:extLst>
          </p:cNvPr>
          <p:cNvSpPr txBox="1"/>
          <p:nvPr/>
        </p:nvSpPr>
        <p:spPr>
          <a:xfrm>
            <a:off x="637954" y="2605881"/>
            <a:ext cx="8871335" cy="3139321"/>
          </a:xfrm>
          <a:prstGeom prst="rect">
            <a:avLst/>
          </a:prstGeom>
          <a:noFill/>
        </p:spPr>
        <p:txBody>
          <a:bodyPr wrap="square">
            <a:spAutoFit/>
          </a:bodyPr>
          <a:lstStyle/>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CPU</a:t>
            </a:r>
            <a:r>
              <a:rPr lang="it-IT" dirty="0">
                <a:solidFill>
                  <a:schemeClr val="bg1"/>
                </a:solidFill>
                <a:latin typeface="Raleway" pitchFamily="2" charset="0"/>
              </a:rPr>
              <a:t>: Quad core Cortex-A72 (ARM v8) 64-bit </a:t>
            </a:r>
            <a:r>
              <a:rPr lang="it-IT" dirty="0" err="1">
                <a:solidFill>
                  <a:schemeClr val="bg1"/>
                </a:solidFill>
                <a:latin typeface="Raleway" pitchFamily="2" charset="0"/>
              </a:rPr>
              <a:t>SoC</a:t>
            </a:r>
            <a:r>
              <a:rPr lang="it-IT" dirty="0">
                <a:solidFill>
                  <a:schemeClr val="bg1"/>
                </a:solidFill>
                <a:latin typeface="Raleway" pitchFamily="2" charset="0"/>
              </a:rPr>
              <a:t> @ 1.5GHz;</a:t>
            </a:r>
          </a:p>
          <a:p>
            <a:endParaRPr lang="it-IT" dirty="0">
              <a:solidFill>
                <a:schemeClr val="bg1"/>
              </a:solidFill>
              <a:latin typeface="Raleway" pitchFamily="2" charset="0"/>
            </a:endParaRPr>
          </a:p>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RAM</a:t>
            </a:r>
            <a:r>
              <a:rPr lang="it-IT" dirty="0">
                <a:solidFill>
                  <a:schemeClr val="bg1"/>
                </a:solidFill>
                <a:latin typeface="Raleway" pitchFamily="2" charset="0"/>
              </a:rPr>
              <a:t>: 8GB LPDDR4-3200 SDRAM;</a:t>
            </a:r>
          </a:p>
          <a:p>
            <a:endParaRPr lang="it-IT" dirty="0">
              <a:solidFill>
                <a:schemeClr val="bg1"/>
              </a:solidFill>
              <a:latin typeface="Raleway" pitchFamily="2" charset="0"/>
            </a:endParaRPr>
          </a:p>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Wireless</a:t>
            </a:r>
            <a:r>
              <a:rPr lang="it-IT" dirty="0">
                <a:solidFill>
                  <a:schemeClr val="bg1"/>
                </a:solidFill>
                <a:latin typeface="Raleway" pitchFamily="2" charset="0"/>
              </a:rPr>
              <a:t>: 2.4 GHz e 5.0 GHz IEEE 802.11ac, Bluetooth 5.0;</a:t>
            </a:r>
          </a:p>
          <a:p>
            <a:endParaRPr lang="it-IT" dirty="0">
              <a:solidFill>
                <a:schemeClr val="bg1"/>
              </a:solidFill>
              <a:latin typeface="Raleway" pitchFamily="2" charset="0"/>
            </a:endParaRPr>
          </a:p>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Ethernet</a:t>
            </a:r>
            <a:r>
              <a:rPr lang="it-IT" dirty="0">
                <a:solidFill>
                  <a:schemeClr val="bg1"/>
                </a:solidFill>
                <a:latin typeface="Raleway" pitchFamily="2" charset="0"/>
              </a:rPr>
              <a:t>: Gigabit;</a:t>
            </a:r>
          </a:p>
          <a:p>
            <a:endParaRPr lang="it-IT" dirty="0">
              <a:solidFill>
                <a:schemeClr val="bg1"/>
              </a:solidFill>
              <a:latin typeface="Raleway" pitchFamily="2" charset="0"/>
            </a:endParaRPr>
          </a:p>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HDMI</a:t>
            </a:r>
            <a:r>
              <a:rPr lang="it-IT" dirty="0">
                <a:solidFill>
                  <a:schemeClr val="bg1"/>
                </a:solidFill>
                <a:latin typeface="Raleway" pitchFamily="2" charset="0"/>
              </a:rPr>
              <a:t>: 2 porte micro-HDMI (supporto fino a 4kp60);</a:t>
            </a:r>
          </a:p>
          <a:p>
            <a:endParaRPr lang="it-IT" dirty="0">
              <a:solidFill>
                <a:schemeClr val="bg1"/>
              </a:solidFill>
              <a:latin typeface="Raleway" pitchFamily="2" charset="0"/>
            </a:endParaRPr>
          </a:p>
          <a:p>
            <a:r>
              <a:rPr lang="it-IT" b="1" dirty="0">
                <a:solidFill>
                  <a:schemeClr val="bg1"/>
                </a:solidFill>
                <a:latin typeface="Raleway" pitchFamily="2" charset="0"/>
              </a:rPr>
              <a:t>-</a:t>
            </a:r>
            <a:r>
              <a:rPr lang="it-IT" dirty="0">
                <a:solidFill>
                  <a:schemeClr val="bg1"/>
                </a:solidFill>
                <a:latin typeface="Raleway" pitchFamily="2" charset="0"/>
              </a:rPr>
              <a:t> </a:t>
            </a:r>
            <a:r>
              <a:rPr lang="it-IT" b="1" dirty="0">
                <a:solidFill>
                  <a:schemeClr val="bg1"/>
                </a:solidFill>
                <a:latin typeface="Raleway" pitchFamily="2" charset="0"/>
              </a:rPr>
              <a:t>Slot</a:t>
            </a:r>
            <a:r>
              <a:rPr lang="it-IT" dirty="0">
                <a:solidFill>
                  <a:schemeClr val="bg1"/>
                </a:solidFill>
                <a:latin typeface="Raleway" pitchFamily="2" charset="0"/>
              </a:rPr>
              <a:t> </a:t>
            </a:r>
            <a:r>
              <a:rPr lang="it-IT" b="1" dirty="0">
                <a:solidFill>
                  <a:schemeClr val="bg1"/>
                </a:solidFill>
                <a:latin typeface="Raleway" pitchFamily="2" charset="0"/>
              </a:rPr>
              <a:t>per</a:t>
            </a:r>
            <a:r>
              <a:rPr lang="it-IT" dirty="0">
                <a:solidFill>
                  <a:schemeClr val="bg1"/>
                </a:solidFill>
                <a:latin typeface="Raleway" pitchFamily="2" charset="0"/>
              </a:rPr>
              <a:t> </a:t>
            </a:r>
            <a:r>
              <a:rPr lang="it-IT" b="1" dirty="0">
                <a:solidFill>
                  <a:schemeClr val="bg1"/>
                </a:solidFill>
                <a:latin typeface="Raleway" pitchFamily="2" charset="0"/>
              </a:rPr>
              <a:t>schede</a:t>
            </a:r>
            <a:r>
              <a:rPr lang="it-IT" dirty="0">
                <a:solidFill>
                  <a:schemeClr val="bg1"/>
                </a:solidFill>
                <a:latin typeface="Raleway" pitchFamily="2" charset="0"/>
              </a:rPr>
              <a:t>: Micro-SD per il caricamento del SO e lo storage.</a:t>
            </a:r>
          </a:p>
        </p:txBody>
      </p:sp>
      <p:sp>
        <p:nvSpPr>
          <p:cNvPr id="4" name="Google Shape;55;p13">
            <a:extLst>
              <a:ext uri="{FF2B5EF4-FFF2-40B4-BE49-F238E27FC236}">
                <a16:creationId xmlns:a16="http://schemas.microsoft.com/office/drawing/2014/main" id="{98CF2C1E-2A27-63B6-76C8-92CCB0D576C3}"/>
              </a:ext>
            </a:extLst>
          </p:cNvPr>
          <p:cNvSpPr txBox="1"/>
          <p:nvPr/>
        </p:nvSpPr>
        <p:spPr>
          <a:xfrm>
            <a:off x="0" y="1779213"/>
            <a:ext cx="12192000" cy="677068"/>
          </a:xfrm>
          <a:prstGeom prst="rect">
            <a:avLst/>
          </a:prstGeom>
          <a:noFill/>
          <a:ln>
            <a:noFill/>
          </a:ln>
        </p:spPr>
        <p:txBody>
          <a:bodyPr spcFirstLastPara="1" wrap="square" lIns="121900" tIns="121900" rIns="121900" bIns="121900" anchor="t" anchorCtr="0">
            <a:spAutoFit/>
          </a:bodyPr>
          <a:lstStyle/>
          <a:p>
            <a:pPr marL="383990" marR="0" lvl="0" indent="0" algn="l" defTabSz="609585"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La soluzione proposta è stata realizzata utilizzando un </a:t>
            </a:r>
            <a:r>
              <a:rPr kumimoji="0" lang="it-IT"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Raspberry</a:t>
            </a:r>
            <a:r>
              <a:rPr kumimoji="0" lang="it-IT"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 </a:t>
            </a:r>
            <a:r>
              <a:rPr kumimoji="0" lang="it-IT"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Pi</a:t>
            </a:r>
            <a:r>
              <a:rPr kumimoji="0" lang="it-IT"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 </a:t>
            </a:r>
            <a:r>
              <a:rPr kumimoji="0" lang="it-IT"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4</a:t>
            </a:r>
            <a:r>
              <a:rPr kumimoji="0" lang="it-IT"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rPr>
              <a:t>. </a:t>
            </a:r>
            <a:endParaRPr kumimoji="0"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Raleway"/>
              <a:ea typeface="Raleway"/>
              <a:cs typeface="Raleway"/>
              <a:sym typeface="Raleway"/>
            </a:endParaRPr>
          </a:p>
        </p:txBody>
      </p:sp>
    </p:spTree>
    <p:extLst>
      <p:ext uri="{BB962C8B-B14F-4D97-AF65-F5344CB8AC3E}">
        <p14:creationId xmlns:p14="http://schemas.microsoft.com/office/powerpoint/2010/main" val="326527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3E49C52C-FDE9-41EA-3622-B8DB6605373A}"/>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Ambiente Software</a:t>
            </a:r>
          </a:p>
        </p:txBody>
      </p:sp>
      <p:pic>
        <p:nvPicPr>
          <p:cNvPr id="9" name="Immagine 8">
            <a:extLst>
              <a:ext uri="{FF2B5EF4-FFF2-40B4-BE49-F238E27FC236}">
                <a16:creationId xmlns:a16="http://schemas.microsoft.com/office/drawing/2014/main" id="{7D215640-EF2F-CA17-FE0A-132A354B42AB}"/>
              </a:ext>
            </a:extLst>
          </p:cNvPr>
          <p:cNvPicPr>
            <a:picLocks noChangeAspect="1"/>
          </p:cNvPicPr>
          <p:nvPr/>
        </p:nvPicPr>
        <p:blipFill>
          <a:blip r:embed="rId3"/>
          <a:stretch>
            <a:fillRect/>
          </a:stretch>
        </p:blipFill>
        <p:spPr>
          <a:xfrm>
            <a:off x="4356000" y="2196000"/>
            <a:ext cx="2822627" cy="923289"/>
          </a:xfrm>
          <a:prstGeom prst="rect">
            <a:avLst/>
          </a:prstGeom>
          <a:effectLst>
            <a:outerShdw blurRad="63500" sx="102000" sy="102000" algn="ctr" rotWithShape="0">
              <a:prstClr val="black">
                <a:alpha val="40000"/>
              </a:prstClr>
            </a:outerShdw>
          </a:effectLst>
        </p:spPr>
      </p:pic>
      <p:pic>
        <p:nvPicPr>
          <p:cNvPr id="11" name="Immagine 10" descr="Immagine che contiene clipart, simbolo, Elementi grafici, cartone animato&#10;&#10;Descrizione generata automaticamente">
            <a:extLst>
              <a:ext uri="{FF2B5EF4-FFF2-40B4-BE49-F238E27FC236}">
                <a16:creationId xmlns:a16="http://schemas.microsoft.com/office/drawing/2014/main" id="{F0C7994F-4FEA-0A08-E9A2-FCB9CD3D4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000" y="1656000"/>
            <a:ext cx="1995109" cy="1995109"/>
          </a:xfrm>
          <a:prstGeom prst="rect">
            <a:avLst/>
          </a:prstGeom>
          <a:effectLst>
            <a:outerShdw blurRad="63500" sx="102000" sy="102000" algn="ctr" rotWithShape="0">
              <a:prstClr val="black">
                <a:alpha val="40000"/>
              </a:prstClr>
            </a:outerShdw>
          </a:effectLst>
        </p:spPr>
      </p:pic>
      <p:pic>
        <p:nvPicPr>
          <p:cNvPr id="1028" name="Picture 4">
            <a:extLst>
              <a:ext uri="{FF2B5EF4-FFF2-40B4-BE49-F238E27FC236}">
                <a16:creationId xmlns:a16="http://schemas.microsoft.com/office/drawing/2014/main" id="{7F559A84-45E2-C7CF-A530-C9804F0A0BE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01666" y="4032000"/>
            <a:ext cx="2438400" cy="24384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D0DFC5D-3CA9-3FB2-B948-2B91ED9065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000" y="1440000"/>
            <a:ext cx="2438400" cy="24384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3630890D-1FA8-A950-B244-20CC8AEDD4F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24918" t="13613" r="25487" b="9752"/>
          <a:stretch/>
        </p:blipFill>
        <p:spPr>
          <a:xfrm>
            <a:off x="8316000" y="4212000"/>
            <a:ext cx="2124381" cy="2188434"/>
          </a:xfrm>
          <a:prstGeom prst="rect">
            <a:avLst/>
          </a:prstGeom>
          <a:effectLst>
            <a:outerShdw blurRad="63500" sx="102000" sy="102000" algn="ctr" rotWithShape="0">
              <a:prstClr val="black">
                <a:alpha val="40000"/>
              </a:prstClr>
            </a:outerShdw>
          </a:effectLst>
        </p:spPr>
      </p:pic>
      <p:pic>
        <p:nvPicPr>
          <p:cNvPr id="18" name="Immagine 17" descr="Immagine che contiene cerchio, Elementi grafici, clipart, cartone animato&#10;&#10;Descrizione generata automaticamente">
            <a:extLst>
              <a:ext uri="{FF2B5EF4-FFF2-40B4-BE49-F238E27FC236}">
                <a16:creationId xmlns:a16="http://schemas.microsoft.com/office/drawing/2014/main" id="{684F6903-13AF-7B80-E607-CF8F4D0AA51E}"/>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tretch>
            <a:fillRect/>
          </a:stretch>
        </p:blipFill>
        <p:spPr>
          <a:xfrm>
            <a:off x="4775300" y="4212000"/>
            <a:ext cx="2031898" cy="20318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72064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5DCBC013-7608-71EF-AA65-5B8F8A690D5F}"/>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Modulo VPN - Dettagli</a:t>
            </a:r>
          </a:p>
        </p:txBody>
      </p:sp>
      <p:sp>
        <p:nvSpPr>
          <p:cNvPr id="5" name="Google Shape;55;p13">
            <a:extLst>
              <a:ext uri="{FF2B5EF4-FFF2-40B4-BE49-F238E27FC236}">
                <a16:creationId xmlns:a16="http://schemas.microsoft.com/office/drawing/2014/main" id="{98DC753F-1595-0C3D-769A-820C87F67C2C}"/>
              </a:ext>
            </a:extLst>
          </p:cNvPr>
          <p:cNvSpPr txBox="1"/>
          <p:nvPr/>
        </p:nvSpPr>
        <p:spPr>
          <a:xfrm>
            <a:off x="0" y="1779213"/>
            <a:ext cx="11908702" cy="1354176"/>
          </a:xfrm>
          <a:prstGeom prst="rect">
            <a:avLst/>
          </a:prstGeom>
          <a:noFill/>
          <a:ln>
            <a:noFill/>
          </a:ln>
        </p:spPr>
        <p:txBody>
          <a:bodyPr spcFirstLastPara="1" wrap="square" lIns="121900" tIns="121900" rIns="121900" bIns="121900" anchor="t" anchorCtr="0">
            <a:spAutoFit/>
          </a:bodyPr>
          <a:lstStyle/>
          <a:p>
            <a:pPr marL="383990" defTabSz="609585"/>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WireGuard</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è stato impiegato utilizzando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Docker Compose </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così da poter favorire un maggiore sviluppo delle funzionalità legate al protocollo tramite l’uso di altri container.</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8" name="Immagine 7">
            <a:extLst>
              <a:ext uri="{FF2B5EF4-FFF2-40B4-BE49-F238E27FC236}">
                <a16:creationId xmlns:a16="http://schemas.microsoft.com/office/drawing/2014/main" id="{DE27A0AD-01B1-2A53-9BBD-4ECCDFD6A572}"/>
              </a:ext>
            </a:extLst>
          </p:cNvPr>
          <p:cNvPicPr>
            <a:picLocks noChangeAspect="1"/>
          </p:cNvPicPr>
          <p:nvPr/>
        </p:nvPicPr>
        <p:blipFill>
          <a:blip r:embed="rId3"/>
          <a:stretch>
            <a:fillRect/>
          </a:stretch>
        </p:blipFill>
        <p:spPr>
          <a:xfrm>
            <a:off x="4304456" y="2934586"/>
            <a:ext cx="3987115" cy="35373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7406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5DCBC013-7608-71EF-AA65-5B8F8A690D5F}"/>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Modulo VPN - Dettagli</a:t>
            </a:r>
          </a:p>
        </p:txBody>
      </p:sp>
      <p:pic>
        <p:nvPicPr>
          <p:cNvPr id="8" name="Immagine 7">
            <a:extLst>
              <a:ext uri="{FF2B5EF4-FFF2-40B4-BE49-F238E27FC236}">
                <a16:creationId xmlns:a16="http://schemas.microsoft.com/office/drawing/2014/main" id="{DE27A0AD-01B1-2A53-9BBD-4ECCDFD6A572}"/>
              </a:ext>
            </a:extLst>
          </p:cNvPr>
          <p:cNvPicPr>
            <a:picLocks noChangeAspect="1"/>
          </p:cNvPicPr>
          <p:nvPr/>
        </p:nvPicPr>
        <p:blipFill>
          <a:blip r:embed="rId3"/>
          <a:stretch>
            <a:fillRect/>
          </a:stretch>
        </p:blipFill>
        <p:spPr>
          <a:xfrm>
            <a:off x="7823833" y="1424762"/>
            <a:ext cx="3987115" cy="3537390"/>
          </a:xfrm>
          <a:prstGeom prst="rect">
            <a:avLst/>
          </a:prstGeom>
          <a:effectLst>
            <a:outerShdw blurRad="63500" sx="102000" sy="102000" algn="ctr" rotWithShape="0">
              <a:prstClr val="black">
                <a:alpha val="40000"/>
              </a:prstClr>
            </a:outerShdw>
          </a:effectLst>
        </p:spPr>
      </p:pic>
      <p:cxnSp>
        <p:nvCxnSpPr>
          <p:cNvPr id="3" name="Connettore 2 2">
            <a:extLst>
              <a:ext uri="{FF2B5EF4-FFF2-40B4-BE49-F238E27FC236}">
                <a16:creationId xmlns:a16="http://schemas.microsoft.com/office/drawing/2014/main" id="{55702AF9-BAF9-FEFC-1605-9F5F1D23F648}"/>
              </a:ext>
            </a:extLst>
          </p:cNvPr>
          <p:cNvCxnSpPr/>
          <p:nvPr/>
        </p:nvCxnSpPr>
        <p:spPr>
          <a:xfrm>
            <a:off x="6858001" y="3094074"/>
            <a:ext cx="720000" cy="0"/>
          </a:xfrm>
          <a:prstGeom prst="straightConnector1">
            <a:avLst/>
          </a:prstGeom>
          <a:ln w="76200">
            <a:solidFill>
              <a:srgbClr val="1155CC"/>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55;p13">
            <a:extLst>
              <a:ext uri="{FF2B5EF4-FFF2-40B4-BE49-F238E27FC236}">
                <a16:creationId xmlns:a16="http://schemas.microsoft.com/office/drawing/2014/main" id="{486326C8-44FB-F352-779F-3FD961EA7ED8}"/>
              </a:ext>
            </a:extLst>
          </p:cNvPr>
          <p:cNvSpPr txBox="1"/>
          <p:nvPr/>
        </p:nvSpPr>
        <p:spPr>
          <a:xfrm>
            <a:off x="0" y="1779213"/>
            <a:ext cx="6783572" cy="2462172"/>
          </a:xfrm>
          <a:prstGeom prst="rect">
            <a:avLst/>
          </a:prstGeom>
          <a:noFill/>
          <a:ln>
            <a:noFill/>
          </a:ln>
        </p:spPr>
        <p:txBody>
          <a:bodyPr spcFirstLastPara="1" wrap="square" lIns="121900" tIns="121900" rIns="121900" bIns="121900" anchor="t" anchorCtr="0">
            <a:spAutoFit/>
          </a:bodyPr>
          <a:lstStyle/>
          <a:p>
            <a:pPr marL="383990" defTabSz="609585"/>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L’indirizzo del server della rete a cui connettersi è gestito tramite il servizio </a:t>
            </a:r>
            <a:r>
              <a:rPr lang="it-IT" sz="2400" b="1" dirty="0" err="1">
                <a:solidFill>
                  <a:schemeClr val="bg1"/>
                </a:solidFill>
                <a:effectLst>
                  <a:outerShdw blurRad="38100" dist="38100" dir="2700000" algn="tl">
                    <a:srgbClr val="000000">
                      <a:alpha val="43137"/>
                    </a:srgbClr>
                  </a:outerShdw>
                </a:effectLst>
                <a:latin typeface="Raleway"/>
                <a:ea typeface="Raleway"/>
                <a:cs typeface="Raleway"/>
                <a:sym typeface="Raleway"/>
              </a:rPr>
              <a:t>DuckDNS</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il quale permette di poter inserire </a:t>
            </a:r>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in qualsiasi rete e di poter funzionare correttamente senza cambiare la configurazione.</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121141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37F43151-508B-91E2-F070-738DE5B5D305}"/>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Modulo di Scansione - Dettagli</a:t>
            </a:r>
          </a:p>
        </p:txBody>
      </p:sp>
      <p:sp>
        <p:nvSpPr>
          <p:cNvPr id="3" name="Google Shape;55;p13">
            <a:extLst>
              <a:ext uri="{FF2B5EF4-FFF2-40B4-BE49-F238E27FC236}">
                <a16:creationId xmlns:a16="http://schemas.microsoft.com/office/drawing/2014/main" id="{2DF4D49A-DFDF-0B2F-C28E-C33EB9C31D33}"/>
              </a:ext>
            </a:extLst>
          </p:cNvPr>
          <p:cNvSpPr txBox="1"/>
          <p:nvPr/>
        </p:nvSpPr>
        <p:spPr>
          <a:xfrm>
            <a:off x="0" y="1779213"/>
            <a:ext cx="11908702" cy="1107955"/>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Il modulo è stato realizzato interamente in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Python</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utilizzando diverse librerie fornite da tale linguaggio.</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6" name="Immagine 5" descr="Immagine che contiene testo, schermata, software, Carattere&#10;&#10;Descrizione generata automaticamente">
            <a:extLst>
              <a:ext uri="{FF2B5EF4-FFF2-40B4-BE49-F238E27FC236}">
                <a16:creationId xmlns:a16="http://schemas.microsoft.com/office/drawing/2014/main" id="{EE1DB2C7-471E-F327-A628-6DFC5172D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58" y="2887168"/>
            <a:ext cx="3421484" cy="35413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36729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B35D884-45AD-7347-E818-9AAD2059AAFE}"/>
              </a:ext>
            </a:extLst>
          </p:cNvPr>
          <p:cNvSpPr/>
          <p:nvPr/>
        </p:nvSpPr>
        <p:spPr>
          <a:xfrm rot="5400000">
            <a:off x="-1026160" y="1026160"/>
            <a:ext cx="6858000" cy="4805680"/>
          </a:xfrm>
          <a:prstGeom prst="rect">
            <a:avLst/>
          </a:prstGeom>
          <a:gradFill>
            <a:gsLst>
              <a:gs pos="4000">
                <a:schemeClr val="tx1">
                  <a:lumMod val="85000"/>
                </a:schemeClr>
              </a:gs>
              <a:gs pos="100000">
                <a:schemeClr val="tx1">
                  <a:lumMod val="65000"/>
                </a:schemeClr>
              </a:gs>
            </a:gsLst>
            <a:lin ang="6120000" scaled="1"/>
          </a:gra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n>
                <a:solidFill>
                  <a:schemeClr val="tx1"/>
                </a:solidFill>
              </a:ln>
              <a:solidFill>
                <a:schemeClr val="bg1"/>
              </a:solidFill>
            </a:endParaRPr>
          </a:p>
        </p:txBody>
      </p:sp>
      <p:sp>
        <p:nvSpPr>
          <p:cNvPr id="4" name="Google Shape;55;p13">
            <a:extLst>
              <a:ext uri="{FF2B5EF4-FFF2-40B4-BE49-F238E27FC236}">
                <a16:creationId xmlns:a16="http://schemas.microsoft.com/office/drawing/2014/main" id="{2DDE9BA4-5388-96E4-875C-8D0866FDA360}"/>
              </a:ext>
            </a:extLst>
          </p:cNvPr>
          <p:cNvSpPr txBox="1"/>
          <p:nvPr/>
        </p:nvSpPr>
        <p:spPr>
          <a:xfrm>
            <a:off x="5852041" y="2246518"/>
            <a:ext cx="5441285" cy="2364964"/>
          </a:xfrm>
          <a:prstGeom prst="rect">
            <a:avLst/>
          </a:prstGeom>
        </p:spPr>
        <p:txBody>
          <a:bodyPr spcFirstLastPara="1" vert="horz" lIns="91440" tIns="45720" rIns="91440" bIns="45720" rtlCol="0" anchor="b" anchorCtr="0">
            <a:normAutofit/>
          </a:bodyPr>
          <a:lstStyle/>
          <a:p>
            <a:pPr marL="383990" algn="ctr">
              <a:spcBef>
                <a:spcPct val="0"/>
              </a:spcBef>
              <a:spcAft>
                <a:spcPts val="600"/>
              </a:spcAft>
            </a:pP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Risultati</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a:t>
            </a: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Sperimentali</a:t>
            </a:r>
            <a:endPar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endParaRPr>
          </a:p>
        </p:txBody>
      </p:sp>
      <p:pic>
        <p:nvPicPr>
          <p:cNvPr id="5" name="Immagine 4" descr="Immagine che contiene linea, nero, schizzo, bianco e nero&#10;&#10;Descrizione generata automaticamente">
            <a:extLst>
              <a:ext uri="{FF2B5EF4-FFF2-40B4-BE49-F238E27FC236}">
                <a16:creationId xmlns:a16="http://schemas.microsoft.com/office/drawing/2014/main" id="{73161336-FB7E-24F3-FE4C-A6DB11B3C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5" y="1987550"/>
            <a:ext cx="3838644" cy="2882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907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2E9DE9CA-C174-CC29-EEB5-F3004A31D5E8}"/>
              </a:ext>
            </a:extLst>
          </p:cNvPr>
          <p:cNvSpPr txBox="1"/>
          <p:nvPr/>
        </p:nvSpPr>
        <p:spPr>
          <a:xfrm>
            <a:off x="233680" y="746240"/>
            <a:ext cx="4282400" cy="923289"/>
          </a:xfrm>
          <a:prstGeom prst="rect">
            <a:avLst/>
          </a:prstGeom>
          <a:noFill/>
          <a:ln>
            <a:noFill/>
          </a:ln>
        </p:spPr>
        <p:txBody>
          <a:bodyPr spcFirstLastPara="1" wrap="square" lIns="121900" tIns="121900" rIns="121900" bIns="121900" anchor="t" anchorCtr="0">
            <a:spAutoFit/>
          </a:bodyPr>
          <a:lstStyle/>
          <a:p>
            <a:pPr marL="383990" defTabSz="609585"/>
            <a:r>
              <a:rPr lang="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Outline</a:t>
            </a:r>
            <a:endParaRPr sz="4400" b="1" dirty="0">
              <a:solidFill>
                <a:srgbClr val="1155CC"/>
              </a:solidFill>
              <a:effectLst>
                <a:outerShdw blurRad="38100" dist="38100" dir="2700000" algn="tl">
                  <a:srgbClr val="000000">
                    <a:alpha val="43137"/>
                  </a:srgbClr>
                </a:outerShdw>
              </a:effectLst>
              <a:latin typeface="Raleway"/>
              <a:ea typeface="Raleway"/>
              <a:cs typeface="Raleway"/>
              <a:sym typeface="Raleway"/>
            </a:endParaRPr>
          </a:p>
        </p:txBody>
      </p:sp>
      <p:sp>
        <p:nvSpPr>
          <p:cNvPr id="8" name="Google Shape;55;p13">
            <a:extLst>
              <a:ext uri="{FF2B5EF4-FFF2-40B4-BE49-F238E27FC236}">
                <a16:creationId xmlns:a16="http://schemas.microsoft.com/office/drawing/2014/main" id="{635DEBF9-A97B-2170-8F33-178A6B88F50C}"/>
              </a:ext>
            </a:extLst>
          </p:cNvPr>
          <p:cNvSpPr txBox="1"/>
          <p:nvPr/>
        </p:nvSpPr>
        <p:spPr>
          <a:xfrm>
            <a:off x="611599" y="3917271"/>
            <a:ext cx="2489200" cy="461624"/>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O</a:t>
            </a:r>
            <a:r>
              <a:rPr lang="it" sz="1400" dirty="0">
                <a:solidFill>
                  <a:schemeClr val="bg1"/>
                </a:solidFill>
                <a:effectLst>
                  <a:outerShdw blurRad="38100" dist="38100" dir="2700000" algn="tl">
                    <a:srgbClr val="000000">
                      <a:alpha val="43137"/>
                    </a:srgbClr>
                  </a:outerShdw>
                </a:effectLst>
                <a:latin typeface="Raleway"/>
                <a:ea typeface="Raleway"/>
                <a:cs typeface="Raleway"/>
                <a:sym typeface="Raleway"/>
              </a:rPr>
              <a:t>biettivi della Tesi</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9" name="Google Shape;55;p13">
            <a:extLst>
              <a:ext uri="{FF2B5EF4-FFF2-40B4-BE49-F238E27FC236}">
                <a16:creationId xmlns:a16="http://schemas.microsoft.com/office/drawing/2014/main" id="{B9D84F18-ECDC-C9AA-2D61-CFA40BF2F873}"/>
              </a:ext>
            </a:extLst>
          </p:cNvPr>
          <p:cNvSpPr txBox="1"/>
          <p:nvPr/>
        </p:nvSpPr>
        <p:spPr>
          <a:xfrm>
            <a:off x="2628757" y="3917271"/>
            <a:ext cx="2489200" cy="461624"/>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Soluzione Proposta</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10" name="Google Shape;55;p13">
            <a:extLst>
              <a:ext uri="{FF2B5EF4-FFF2-40B4-BE49-F238E27FC236}">
                <a16:creationId xmlns:a16="http://schemas.microsoft.com/office/drawing/2014/main" id="{52A7A6F0-5D4A-3678-D0C0-A5D04DF86E98}"/>
              </a:ext>
            </a:extLst>
          </p:cNvPr>
          <p:cNvSpPr txBox="1"/>
          <p:nvPr/>
        </p:nvSpPr>
        <p:spPr>
          <a:xfrm>
            <a:off x="7122818" y="3917271"/>
            <a:ext cx="1971040" cy="677068"/>
          </a:xfrm>
          <a:prstGeom prst="rect">
            <a:avLst/>
          </a:prstGeom>
          <a:noFill/>
          <a:ln>
            <a:noFill/>
          </a:ln>
        </p:spPr>
        <p:txBody>
          <a:bodyPr spcFirstLastPara="1" wrap="square" lIns="121900" tIns="121900" rIns="121900" bIns="121900" anchor="t" anchorCtr="0">
            <a:spAutoFit/>
          </a:bodyPr>
          <a:lstStyle/>
          <a:p>
            <a:pPr marL="383990" defTabSz="609585"/>
            <a:r>
              <a:rPr lang="it" sz="1400" dirty="0">
                <a:solidFill>
                  <a:schemeClr val="bg1"/>
                </a:solidFill>
                <a:effectLst>
                  <a:outerShdw blurRad="38100" dist="38100" dir="2700000" algn="tl">
                    <a:srgbClr val="000000">
                      <a:alpha val="43137"/>
                    </a:srgbClr>
                  </a:outerShdw>
                </a:effectLst>
                <a:latin typeface="Raleway"/>
                <a:ea typeface="Raleway"/>
                <a:cs typeface="Raleway"/>
                <a:sym typeface="Raleway"/>
              </a:rPr>
              <a:t>Risultati Sperimentali</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11" name="Google Shape;55;p13">
            <a:extLst>
              <a:ext uri="{FF2B5EF4-FFF2-40B4-BE49-F238E27FC236}">
                <a16:creationId xmlns:a16="http://schemas.microsoft.com/office/drawing/2014/main" id="{BC021B3E-DDFA-79D8-4DD8-E61C484B80F5}"/>
              </a:ext>
            </a:extLst>
          </p:cNvPr>
          <p:cNvSpPr txBox="1"/>
          <p:nvPr/>
        </p:nvSpPr>
        <p:spPr>
          <a:xfrm>
            <a:off x="9067668" y="3917271"/>
            <a:ext cx="2377358" cy="677068"/>
          </a:xfrm>
          <a:prstGeom prst="rect">
            <a:avLst/>
          </a:prstGeom>
          <a:noFill/>
          <a:ln>
            <a:noFill/>
          </a:ln>
        </p:spPr>
        <p:txBody>
          <a:bodyPr spcFirstLastPara="1" wrap="square" lIns="121900" tIns="121900" rIns="121900" bIns="121900" anchor="t" anchorCtr="0">
            <a:spAutoFit/>
          </a:bodyPr>
          <a:lstStyle/>
          <a:p>
            <a:pPr marL="383990" defTabSz="609585"/>
            <a:r>
              <a:rPr lang="it" sz="1400" dirty="0">
                <a:solidFill>
                  <a:schemeClr val="bg1"/>
                </a:solidFill>
                <a:effectLst>
                  <a:outerShdw blurRad="38100" dist="38100" dir="2700000" algn="tl">
                    <a:srgbClr val="000000">
                      <a:alpha val="43137"/>
                    </a:srgbClr>
                  </a:outerShdw>
                </a:effectLst>
                <a:latin typeface="Raleway"/>
                <a:ea typeface="Raleway"/>
                <a:cs typeface="Raleway"/>
                <a:sym typeface="Raleway"/>
              </a:rPr>
              <a:t>Conclusioni e Sviluppi Futuri</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17" name="Immagine 16" descr="Immagine che contiene cerchio, stella, astronomia&#10;&#10;Descrizione generata automaticamente con attendibilità media">
            <a:extLst>
              <a:ext uri="{FF2B5EF4-FFF2-40B4-BE49-F238E27FC236}">
                <a16:creationId xmlns:a16="http://schemas.microsoft.com/office/drawing/2014/main" id="{A2C07B22-14CB-5D39-0A67-E04777C81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93" y="2981271"/>
            <a:ext cx="893633" cy="895457"/>
          </a:xfrm>
          <a:prstGeom prst="rect">
            <a:avLst/>
          </a:prstGeom>
          <a:effectLst>
            <a:outerShdw blurRad="63500" sx="102000" sy="102000" algn="ctr" rotWithShape="0">
              <a:prstClr val="black">
                <a:alpha val="40000"/>
              </a:prstClr>
            </a:outerShdw>
          </a:effectLst>
        </p:spPr>
      </p:pic>
      <p:pic>
        <p:nvPicPr>
          <p:cNvPr id="19" name="Immagine 18" descr="Immagine che contiene nero, oscurità&#10;&#10;Descrizione generata automaticamente">
            <a:extLst>
              <a:ext uri="{FF2B5EF4-FFF2-40B4-BE49-F238E27FC236}">
                <a16:creationId xmlns:a16="http://schemas.microsoft.com/office/drawing/2014/main" id="{99C2A2FD-E72B-9D68-32BD-BD8F82FB6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158" y="2873271"/>
            <a:ext cx="1052554" cy="1052554"/>
          </a:xfrm>
          <a:prstGeom prst="rect">
            <a:avLst/>
          </a:prstGeom>
          <a:effectLst>
            <a:outerShdw blurRad="63500" sx="102000" sy="102000" algn="ctr" rotWithShape="0">
              <a:prstClr val="black">
                <a:alpha val="40000"/>
              </a:prstClr>
            </a:outerShdw>
          </a:effectLst>
        </p:spPr>
      </p:pic>
      <p:pic>
        <p:nvPicPr>
          <p:cNvPr id="3" name="Immagine 2" descr="Immagine che contiene Elementi grafici, clipart, design&#10;&#10;Descrizione generata automaticamente">
            <a:extLst>
              <a:ext uri="{FF2B5EF4-FFF2-40B4-BE49-F238E27FC236}">
                <a16:creationId xmlns:a16="http://schemas.microsoft.com/office/drawing/2014/main" id="{1859D13D-D97C-4948-6257-9EA2A32CF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0514" y="2873271"/>
            <a:ext cx="1052554" cy="1052554"/>
          </a:xfrm>
          <a:prstGeom prst="rect">
            <a:avLst/>
          </a:prstGeom>
          <a:effectLst>
            <a:outerShdw blurRad="63500" sx="102000" sy="102000" algn="ctr" rotWithShape="0">
              <a:prstClr val="black">
                <a:alpha val="40000"/>
              </a:prstClr>
            </a:outerShdw>
          </a:effectLst>
        </p:spPr>
      </p:pic>
      <p:pic>
        <p:nvPicPr>
          <p:cNvPr id="2" name="Immagine 1" descr="Immagine che contiene linea, nero, schizzo, bianco e nero&#10;&#10;Descrizione generata automaticamente">
            <a:extLst>
              <a:ext uri="{FF2B5EF4-FFF2-40B4-BE49-F238E27FC236}">
                <a16:creationId xmlns:a16="http://schemas.microsoft.com/office/drawing/2014/main" id="{15B1AA98-C0CA-D78D-5F48-E908482A1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8549" y="2873271"/>
            <a:ext cx="1208004" cy="907236"/>
          </a:xfrm>
          <a:prstGeom prst="rect">
            <a:avLst/>
          </a:prstGeom>
          <a:effectLst>
            <a:outerShdw blurRad="63500" sx="102000" sy="102000" algn="ctr" rotWithShape="0">
              <a:prstClr val="black">
                <a:alpha val="40000"/>
              </a:prstClr>
            </a:outerShdw>
          </a:effectLst>
        </p:spPr>
      </p:pic>
      <p:sp>
        <p:nvSpPr>
          <p:cNvPr id="6" name="Google Shape;55;p13">
            <a:extLst>
              <a:ext uri="{FF2B5EF4-FFF2-40B4-BE49-F238E27FC236}">
                <a16:creationId xmlns:a16="http://schemas.microsoft.com/office/drawing/2014/main" id="{5B643E03-A20D-6FD4-D9E2-FDD0718ACE3C}"/>
              </a:ext>
            </a:extLst>
          </p:cNvPr>
          <p:cNvSpPr txBox="1"/>
          <p:nvPr/>
        </p:nvSpPr>
        <p:spPr>
          <a:xfrm>
            <a:off x="4771650" y="3917271"/>
            <a:ext cx="2489200" cy="677068"/>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Realizzazione della Soluzione Proposta</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14" name="Immagine 13" descr="Immagine che contiene schizzo, Elementi grafici, disegno, cerchio&#10;&#10;Descrizione generata automaticamente">
            <a:extLst>
              <a:ext uri="{FF2B5EF4-FFF2-40B4-BE49-F238E27FC236}">
                <a16:creationId xmlns:a16="http://schemas.microsoft.com/office/drawing/2014/main" id="{698C598B-6F11-793E-9209-4FABBDD5E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5500" y="2873271"/>
            <a:ext cx="1080654" cy="1080654"/>
          </a:xfrm>
          <a:prstGeom prst="rect">
            <a:avLst/>
          </a:prstGeom>
        </p:spPr>
      </p:pic>
    </p:spTree>
    <p:extLst>
      <p:ext uri="{BB962C8B-B14F-4D97-AF65-F5344CB8AC3E}">
        <p14:creationId xmlns:p14="http://schemas.microsoft.com/office/powerpoint/2010/main" val="1402050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9E0ABD8E-5E07-B119-E288-9D37D1B3FE46}"/>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Generazione dei Flussi di Test</a:t>
            </a:r>
          </a:p>
        </p:txBody>
      </p:sp>
      <p:pic>
        <p:nvPicPr>
          <p:cNvPr id="6" name="Immagine 5" descr="Immagine che contiene testo, Carattere, software, schermata&#10;&#10;Descrizione generata automaticamente">
            <a:extLst>
              <a:ext uri="{FF2B5EF4-FFF2-40B4-BE49-F238E27FC236}">
                <a16:creationId xmlns:a16="http://schemas.microsoft.com/office/drawing/2014/main" id="{0DDE66DB-54AE-782B-3FDC-7B3FDCF983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681371" y="3871899"/>
            <a:ext cx="8829258" cy="2259298"/>
          </a:xfrm>
          <a:prstGeom prst="rect">
            <a:avLst/>
          </a:prstGeom>
          <a:effectLst>
            <a:outerShdw blurRad="63500" sx="102000" sy="102000" algn="ctr" rotWithShape="0">
              <a:prstClr val="black">
                <a:alpha val="40000"/>
              </a:prstClr>
            </a:outerShdw>
          </a:effectLst>
        </p:spPr>
      </p:pic>
      <p:sp>
        <p:nvSpPr>
          <p:cNvPr id="4" name="Rettangolo 3">
            <a:extLst>
              <a:ext uri="{FF2B5EF4-FFF2-40B4-BE49-F238E27FC236}">
                <a16:creationId xmlns:a16="http://schemas.microsoft.com/office/drawing/2014/main" id="{D6322950-3AA7-599E-5F14-1D3422DC4EC2}"/>
              </a:ext>
            </a:extLst>
          </p:cNvPr>
          <p:cNvSpPr/>
          <p:nvPr/>
        </p:nvSpPr>
        <p:spPr>
          <a:xfrm>
            <a:off x="5549373" y="4180654"/>
            <a:ext cx="4824000" cy="2259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55;p13">
            <a:extLst>
              <a:ext uri="{FF2B5EF4-FFF2-40B4-BE49-F238E27FC236}">
                <a16:creationId xmlns:a16="http://schemas.microsoft.com/office/drawing/2014/main" id="{5FB187C3-FBFF-B1AF-A1AD-5448E0EE059C}"/>
              </a:ext>
            </a:extLst>
          </p:cNvPr>
          <p:cNvSpPr txBox="1"/>
          <p:nvPr/>
        </p:nvSpPr>
        <p:spPr>
          <a:xfrm>
            <a:off x="1" y="1638538"/>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Per la generazione dei flussi di test è stato utilizzato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iPerf</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9" name="Google Shape;55;p13">
            <a:extLst>
              <a:ext uri="{FF2B5EF4-FFF2-40B4-BE49-F238E27FC236}">
                <a16:creationId xmlns:a16="http://schemas.microsoft.com/office/drawing/2014/main" id="{4DA792AA-1650-C2F7-65AB-6B6BE6307BE6}"/>
              </a:ext>
            </a:extLst>
          </p:cNvPr>
          <p:cNvSpPr txBox="1"/>
          <p:nvPr/>
        </p:nvSpPr>
        <p:spPr>
          <a:xfrm>
            <a:off x="0" y="2201241"/>
            <a:ext cx="11908702" cy="1107955"/>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Ognuna delle singole esecuzioni di ogni esperimento produce un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output</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17152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1DD77A44-3F8D-4C95-C7AD-D5748E6BB188}"/>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Parametri Caratterizzanti</a:t>
            </a:r>
          </a:p>
        </p:txBody>
      </p:sp>
      <p:sp>
        <p:nvSpPr>
          <p:cNvPr id="6" name="Google Shape;55;p13">
            <a:extLst>
              <a:ext uri="{FF2B5EF4-FFF2-40B4-BE49-F238E27FC236}">
                <a16:creationId xmlns:a16="http://schemas.microsoft.com/office/drawing/2014/main" id="{22FC962F-1EF6-306B-DED5-AE20FFF0A068}"/>
              </a:ext>
            </a:extLst>
          </p:cNvPr>
          <p:cNvSpPr txBox="1"/>
          <p:nvPr/>
        </p:nvSpPr>
        <p:spPr>
          <a:xfrm>
            <a:off x="10160" y="3792780"/>
            <a:ext cx="11908702" cy="1969730"/>
          </a:xfrm>
          <a:prstGeom prst="rect">
            <a:avLst/>
          </a:prstGeom>
          <a:noFill/>
          <a:ln>
            <a:noFill/>
          </a:ln>
        </p:spPr>
        <p:txBody>
          <a:bodyPr spcFirstLastPara="1" wrap="square" lIns="121900" tIns="121900" rIns="121900" bIns="121900" anchor="t" anchorCtr="0">
            <a:spAutoFit/>
          </a:bodyPr>
          <a:lstStyle/>
          <a:p>
            <a:pPr marL="383990" defTabSz="609585"/>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Per ogni esecuzione sono stati realizzati due grafici;</a:t>
            </a:r>
          </a:p>
          <a:p>
            <a:pPr marL="383990" defTabSz="609585"/>
            <a:endPar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Per ogni esperimento sono stati realizzati due grafici riguardanti il </a:t>
            </a:r>
            <a:r>
              <a:rPr lang="it-IT" sz="2800" dirty="0" err="1">
                <a:solidFill>
                  <a:schemeClr val="bg1"/>
                </a:solidFill>
                <a:effectLst>
                  <a:outerShdw blurRad="38100" dist="38100" dir="2700000" algn="tl">
                    <a:srgbClr val="000000">
                      <a:alpha val="43137"/>
                    </a:srgbClr>
                  </a:outerShdw>
                </a:effectLst>
                <a:latin typeface="Raleway"/>
                <a:ea typeface="Raleway"/>
                <a:cs typeface="Raleway"/>
                <a:sym typeface="Raleway"/>
              </a:rPr>
              <a:t>bitrate</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e throughput medio.</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4" name="Google Shape;55;p13">
            <a:extLst>
              <a:ext uri="{FF2B5EF4-FFF2-40B4-BE49-F238E27FC236}">
                <a16:creationId xmlns:a16="http://schemas.microsoft.com/office/drawing/2014/main" id="{089971D6-72F7-C009-B195-6BD13B2ECD54}"/>
              </a:ext>
            </a:extLst>
          </p:cNvPr>
          <p:cNvSpPr txBox="1"/>
          <p:nvPr/>
        </p:nvSpPr>
        <p:spPr>
          <a:xfrm>
            <a:off x="0" y="1779213"/>
            <a:ext cx="11908702" cy="15388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La valutazione sperimentale della soluzione proposta si è focalizzata sull’evoluzione dei parametri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bitrate</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e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throughput</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nel corso dell’esecuzione del test.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3653070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944A6459-313A-5507-67D6-0B5AD1DD246D}"/>
              </a:ext>
            </a:extLst>
          </p:cNvPr>
          <p:cNvSpPr txBox="1"/>
          <p:nvPr/>
        </p:nvSpPr>
        <p:spPr>
          <a:xfrm>
            <a:off x="0" y="386024"/>
            <a:ext cx="10596880"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pic>
        <p:nvPicPr>
          <p:cNvPr id="6" name="Immagine 5">
            <a:extLst>
              <a:ext uri="{FF2B5EF4-FFF2-40B4-BE49-F238E27FC236}">
                <a16:creationId xmlns:a16="http://schemas.microsoft.com/office/drawing/2014/main" id="{A8CF35C8-51C1-A030-AF84-AC2F338CB014}"/>
              </a:ext>
            </a:extLst>
          </p:cNvPr>
          <p:cNvPicPr>
            <a:picLocks noChangeAspect="1"/>
          </p:cNvPicPr>
          <p:nvPr/>
        </p:nvPicPr>
        <p:blipFill>
          <a:blip r:embed="rId3"/>
          <a:stretch>
            <a:fillRect/>
          </a:stretch>
        </p:blipFill>
        <p:spPr>
          <a:xfrm>
            <a:off x="1202783" y="2798213"/>
            <a:ext cx="9756000" cy="3155918"/>
          </a:xfrm>
          <a:prstGeom prst="rect">
            <a:avLst/>
          </a:prstGeom>
          <a:effectLst>
            <a:outerShdw blurRad="63500" sx="102000" sy="102000" algn="ctr" rotWithShape="0">
              <a:prstClr val="black">
                <a:alpha val="40000"/>
              </a:prstClr>
            </a:outerShdw>
          </a:effectLst>
        </p:spPr>
      </p:pic>
      <p:sp>
        <p:nvSpPr>
          <p:cNvPr id="7" name="Google Shape;55;p13">
            <a:extLst>
              <a:ext uri="{FF2B5EF4-FFF2-40B4-BE49-F238E27FC236}">
                <a16:creationId xmlns:a16="http://schemas.microsoft.com/office/drawing/2014/main" id="{50516E67-BA78-2A87-CBF9-190A51389F13}"/>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Esecuzione test senza VPN</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2" name="CasellaDiTesto 1">
            <a:extLst>
              <a:ext uri="{FF2B5EF4-FFF2-40B4-BE49-F238E27FC236}">
                <a16:creationId xmlns:a16="http://schemas.microsoft.com/office/drawing/2014/main" id="{450F8B0B-982F-10EC-BDE1-FBA99E6CE0A0}"/>
              </a:ext>
            </a:extLst>
          </p:cNvPr>
          <p:cNvSpPr txBox="1"/>
          <p:nvPr/>
        </p:nvSpPr>
        <p:spPr>
          <a:xfrm>
            <a:off x="3178092" y="6123649"/>
            <a:ext cx="854721" cy="338554"/>
          </a:xfrm>
          <a:prstGeom prst="rect">
            <a:avLst/>
          </a:prstGeom>
          <a:noFill/>
        </p:spPr>
        <p:txBody>
          <a:bodyPr wrap="none" rtlCol="0">
            <a:spAutoFit/>
          </a:bodyPr>
          <a:lstStyle/>
          <a:p>
            <a:r>
              <a:rPr lang="it-IT" sz="1600" b="1" dirty="0" err="1">
                <a:solidFill>
                  <a:schemeClr val="bg1"/>
                </a:solidFill>
                <a:effectLst>
                  <a:outerShdw blurRad="38100" dist="38100" dir="2700000" algn="tl">
                    <a:srgbClr val="000000">
                      <a:alpha val="43137"/>
                    </a:srgbClr>
                  </a:outerShdw>
                </a:effectLst>
                <a:latin typeface="Raleway"/>
                <a:ea typeface="Raleway"/>
                <a:cs typeface="Raleway"/>
                <a:sym typeface="Raleway"/>
              </a:rPr>
              <a:t>Bitrate</a:t>
            </a:r>
            <a:endParaRPr lang="it-IT" sz="1600" dirty="0"/>
          </a:p>
        </p:txBody>
      </p:sp>
      <p:sp>
        <p:nvSpPr>
          <p:cNvPr id="3" name="CasellaDiTesto 2">
            <a:extLst>
              <a:ext uri="{FF2B5EF4-FFF2-40B4-BE49-F238E27FC236}">
                <a16:creationId xmlns:a16="http://schemas.microsoft.com/office/drawing/2014/main" id="{9D5BEBF8-5EC4-2B88-A7C7-F845B6A36B6F}"/>
              </a:ext>
            </a:extLst>
          </p:cNvPr>
          <p:cNvSpPr txBox="1"/>
          <p:nvPr/>
        </p:nvSpPr>
        <p:spPr>
          <a:xfrm>
            <a:off x="7974486" y="6123649"/>
            <a:ext cx="1354858" cy="338554"/>
          </a:xfrm>
          <a:prstGeom prst="rect">
            <a:avLst/>
          </a:prstGeom>
          <a:noFill/>
        </p:spPr>
        <p:txBody>
          <a:bodyPr wrap="none" rtlCol="0">
            <a:spAutoFit/>
          </a:bodyPr>
          <a:lstStyle/>
          <a:p>
            <a:r>
              <a:rPr lang="it-IT" sz="1600" b="1" dirty="0">
                <a:solidFill>
                  <a:schemeClr val="bg1"/>
                </a:solidFill>
                <a:effectLst>
                  <a:outerShdw blurRad="38100" dist="38100" dir="2700000" algn="tl">
                    <a:srgbClr val="000000">
                      <a:alpha val="43137"/>
                    </a:srgbClr>
                  </a:outerShdw>
                </a:effectLst>
                <a:latin typeface="Raleway"/>
                <a:ea typeface="Raleway"/>
                <a:cs typeface="Raleway"/>
                <a:sym typeface="Raleway"/>
              </a:rPr>
              <a:t>Throughput</a:t>
            </a:r>
            <a:endParaRPr lang="it-IT" sz="1600" dirty="0"/>
          </a:p>
        </p:txBody>
      </p:sp>
    </p:spTree>
    <p:extLst>
      <p:ext uri="{BB962C8B-B14F-4D97-AF65-F5344CB8AC3E}">
        <p14:creationId xmlns:p14="http://schemas.microsoft.com/office/powerpoint/2010/main" val="2632321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45B835E0-28B0-0F65-8E47-6B2A10FC4677}"/>
              </a:ext>
            </a:extLst>
          </p:cNvPr>
          <p:cNvSpPr txBox="1"/>
          <p:nvPr/>
        </p:nvSpPr>
        <p:spPr>
          <a:xfrm>
            <a:off x="0" y="386024"/>
            <a:ext cx="11250386"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sp>
        <p:nvSpPr>
          <p:cNvPr id="5" name="Google Shape;55;p13">
            <a:extLst>
              <a:ext uri="{FF2B5EF4-FFF2-40B4-BE49-F238E27FC236}">
                <a16:creationId xmlns:a16="http://schemas.microsoft.com/office/drawing/2014/main" id="{E830AF6F-F778-A17F-5546-9B49ED8E7B8F}"/>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flusso di 512MB contenenti traffico UDP</a:t>
            </a:r>
          </a:p>
        </p:txBody>
      </p:sp>
      <p:pic>
        <p:nvPicPr>
          <p:cNvPr id="7" name="Immagine 6">
            <a:extLst>
              <a:ext uri="{FF2B5EF4-FFF2-40B4-BE49-F238E27FC236}">
                <a16:creationId xmlns:a16="http://schemas.microsoft.com/office/drawing/2014/main" id="{C8A48EAD-3DE0-B368-FAA4-738573C0B7A6}"/>
              </a:ext>
            </a:extLst>
          </p:cNvPr>
          <p:cNvPicPr>
            <a:picLocks noChangeAspect="1"/>
          </p:cNvPicPr>
          <p:nvPr/>
        </p:nvPicPr>
        <p:blipFill>
          <a:blip r:embed="rId3"/>
          <a:stretch>
            <a:fillRect/>
          </a:stretch>
        </p:blipFill>
        <p:spPr>
          <a:xfrm>
            <a:off x="828000" y="2664000"/>
            <a:ext cx="10296000" cy="35207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1821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60523A89-D2AC-B9B7-57B6-9DE846E0431B}"/>
              </a:ext>
            </a:extLst>
          </p:cNvPr>
          <p:cNvSpPr txBox="1"/>
          <p:nvPr/>
        </p:nvSpPr>
        <p:spPr>
          <a:xfrm>
            <a:off x="-1" y="386024"/>
            <a:ext cx="10842171"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sp>
        <p:nvSpPr>
          <p:cNvPr id="5" name="Google Shape;55;p13">
            <a:extLst>
              <a:ext uri="{FF2B5EF4-FFF2-40B4-BE49-F238E27FC236}">
                <a16:creationId xmlns:a16="http://schemas.microsoft.com/office/drawing/2014/main" id="{93D7ACB5-6B52-5682-D9C4-DF0C2942DBA0}"/>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massimo di un generico flusso TCP</a:t>
            </a:r>
          </a:p>
        </p:txBody>
      </p:sp>
      <p:pic>
        <p:nvPicPr>
          <p:cNvPr id="7" name="Immagine 6">
            <a:extLst>
              <a:ext uri="{FF2B5EF4-FFF2-40B4-BE49-F238E27FC236}">
                <a16:creationId xmlns:a16="http://schemas.microsoft.com/office/drawing/2014/main" id="{BD64EFE8-BF66-2236-E62B-ADB7060F6E93}"/>
              </a:ext>
            </a:extLst>
          </p:cNvPr>
          <p:cNvPicPr>
            <a:picLocks noChangeAspect="1"/>
          </p:cNvPicPr>
          <p:nvPr/>
        </p:nvPicPr>
        <p:blipFill>
          <a:blip r:embed="rId3"/>
          <a:stretch>
            <a:fillRect/>
          </a:stretch>
        </p:blipFill>
        <p:spPr>
          <a:xfrm>
            <a:off x="828000" y="2664000"/>
            <a:ext cx="10296000" cy="344777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6567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45B835E0-28B0-0F65-8E47-6B2A10FC4677}"/>
              </a:ext>
            </a:extLst>
          </p:cNvPr>
          <p:cNvSpPr txBox="1"/>
          <p:nvPr/>
        </p:nvSpPr>
        <p:spPr>
          <a:xfrm>
            <a:off x="-1" y="386024"/>
            <a:ext cx="10646229"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sp>
        <p:nvSpPr>
          <p:cNvPr id="5" name="Google Shape;55;p13">
            <a:extLst>
              <a:ext uri="{FF2B5EF4-FFF2-40B4-BE49-F238E27FC236}">
                <a16:creationId xmlns:a16="http://schemas.microsoft.com/office/drawing/2014/main" id="{E830AF6F-F778-A17F-5546-9B49ED8E7B8F}"/>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flusso di traffico VoIP</a:t>
            </a:r>
          </a:p>
        </p:txBody>
      </p:sp>
      <p:pic>
        <p:nvPicPr>
          <p:cNvPr id="3" name="Immagine 2">
            <a:extLst>
              <a:ext uri="{FF2B5EF4-FFF2-40B4-BE49-F238E27FC236}">
                <a16:creationId xmlns:a16="http://schemas.microsoft.com/office/drawing/2014/main" id="{8EC21A6F-F35D-3EA4-DB4A-5C0996C6C4B8}"/>
              </a:ext>
            </a:extLst>
          </p:cNvPr>
          <p:cNvPicPr>
            <a:picLocks noChangeAspect="1"/>
          </p:cNvPicPr>
          <p:nvPr/>
        </p:nvPicPr>
        <p:blipFill>
          <a:blip r:embed="rId3"/>
          <a:stretch>
            <a:fillRect/>
          </a:stretch>
        </p:blipFill>
        <p:spPr>
          <a:xfrm>
            <a:off x="828000" y="2664000"/>
            <a:ext cx="10296000" cy="35115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90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45B835E0-28B0-0F65-8E47-6B2A10FC4677}"/>
              </a:ext>
            </a:extLst>
          </p:cNvPr>
          <p:cNvSpPr txBox="1"/>
          <p:nvPr/>
        </p:nvSpPr>
        <p:spPr>
          <a:xfrm>
            <a:off x="-1" y="386024"/>
            <a:ext cx="10319657"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sp>
        <p:nvSpPr>
          <p:cNvPr id="5" name="Google Shape;55;p13">
            <a:extLst>
              <a:ext uri="{FF2B5EF4-FFF2-40B4-BE49-F238E27FC236}">
                <a16:creationId xmlns:a16="http://schemas.microsoft.com/office/drawing/2014/main" id="{E830AF6F-F778-A17F-5546-9B49ED8E7B8F}"/>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flusso streaming video TCP</a:t>
            </a:r>
          </a:p>
        </p:txBody>
      </p:sp>
      <p:pic>
        <p:nvPicPr>
          <p:cNvPr id="6" name="Immagine 5">
            <a:extLst>
              <a:ext uri="{FF2B5EF4-FFF2-40B4-BE49-F238E27FC236}">
                <a16:creationId xmlns:a16="http://schemas.microsoft.com/office/drawing/2014/main" id="{8774E655-A48E-3A04-8E02-FBA659CEF732}"/>
              </a:ext>
            </a:extLst>
          </p:cNvPr>
          <p:cNvPicPr>
            <a:picLocks noChangeAspect="1"/>
          </p:cNvPicPr>
          <p:nvPr/>
        </p:nvPicPr>
        <p:blipFill>
          <a:blip r:embed="rId3"/>
          <a:stretch>
            <a:fillRect/>
          </a:stretch>
        </p:blipFill>
        <p:spPr>
          <a:xfrm>
            <a:off x="828000" y="2664000"/>
            <a:ext cx="10296000" cy="34639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8967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45B835E0-28B0-0F65-8E47-6B2A10FC4677}"/>
              </a:ext>
            </a:extLst>
          </p:cNvPr>
          <p:cNvSpPr txBox="1"/>
          <p:nvPr/>
        </p:nvSpPr>
        <p:spPr>
          <a:xfrm>
            <a:off x="-1" y="386024"/>
            <a:ext cx="9919855"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Valutazione </a:t>
            </a:r>
            <a:r>
              <a:rPr lang="it-IT" sz="4400" b="1" dirty="0" err="1">
                <a:solidFill>
                  <a:srgbClr val="1155CC"/>
                </a:solidFill>
                <a:effectLst>
                  <a:outerShdw blurRad="38100" dist="38100" dir="2700000" algn="tl">
                    <a:srgbClr val="000000">
                      <a:alpha val="43137"/>
                    </a:srgbClr>
                  </a:outerShdw>
                </a:effectLst>
                <a:latin typeface="Raleway"/>
                <a:ea typeface="Raleway"/>
                <a:cs typeface="Raleway"/>
                <a:sym typeface="Raleway"/>
              </a:rPr>
              <a:t>Bitrate</a:t>
            </a:r>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 e Throughput</a:t>
            </a:r>
          </a:p>
        </p:txBody>
      </p:sp>
      <p:pic>
        <p:nvPicPr>
          <p:cNvPr id="3" name="Immagine 2">
            <a:extLst>
              <a:ext uri="{FF2B5EF4-FFF2-40B4-BE49-F238E27FC236}">
                <a16:creationId xmlns:a16="http://schemas.microsoft.com/office/drawing/2014/main" id="{75BA7329-FE56-81E5-973D-A3267A75386C}"/>
              </a:ext>
            </a:extLst>
          </p:cNvPr>
          <p:cNvPicPr>
            <a:picLocks noChangeAspect="1"/>
          </p:cNvPicPr>
          <p:nvPr/>
        </p:nvPicPr>
        <p:blipFill>
          <a:blip r:embed="rId3"/>
          <a:stretch>
            <a:fillRect/>
          </a:stretch>
        </p:blipFill>
        <p:spPr>
          <a:xfrm>
            <a:off x="828000" y="2664000"/>
            <a:ext cx="10296000" cy="3527866"/>
          </a:xfrm>
          <a:prstGeom prst="rect">
            <a:avLst/>
          </a:prstGeom>
          <a:effectLst>
            <a:outerShdw blurRad="63500" sx="102000" sy="102000" algn="ctr" rotWithShape="0">
              <a:prstClr val="black">
                <a:alpha val="40000"/>
              </a:prstClr>
            </a:outerShdw>
          </a:effectLst>
        </p:spPr>
      </p:pic>
      <p:sp>
        <p:nvSpPr>
          <p:cNvPr id="6" name="Google Shape;55;p13">
            <a:extLst>
              <a:ext uri="{FF2B5EF4-FFF2-40B4-BE49-F238E27FC236}">
                <a16:creationId xmlns:a16="http://schemas.microsoft.com/office/drawing/2014/main" id="{C504247B-451F-27E1-DA98-D51E9FD3DBF1}"/>
              </a:ext>
            </a:extLst>
          </p:cNvPr>
          <p:cNvSpPr txBox="1"/>
          <p:nvPr/>
        </p:nvSpPr>
        <p:spPr>
          <a:xfrm>
            <a:off x="0" y="1779213"/>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Trasferimento flusso massivo di traffico TCP</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2532676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C88270-7A2B-944D-0463-4C5D94E18C9B}"/>
              </a:ext>
            </a:extLst>
          </p:cNvPr>
          <p:cNvSpPr/>
          <p:nvPr/>
        </p:nvSpPr>
        <p:spPr>
          <a:xfrm rot="5400000">
            <a:off x="-1026160" y="1026160"/>
            <a:ext cx="6858000" cy="4805680"/>
          </a:xfrm>
          <a:prstGeom prst="rect">
            <a:avLst/>
          </a:prstGeom>
          <a:gradFill>
            <a:gsLst>
              <a:gs pos="4000">
                <a:schemeClr val="tx1">
                  <a:lumMod val="85000"/>
                </a:schemeClr>
              </a:gs>
              <a:gs pos="100000">
                <a:schemeClr val="tx1">
                  <a:lumMod val="65000"/>
                </a:schemeClr>
              </a:gs>
            </a:gsLst>
            <a:lin ang="6120000" scaled="1"/>
          </a:gra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n>
                <a:solidFill>
                  <a:schemeClr val="tx1"/>
                </a:solidFill>
              </a:ln>
              <a:solidFill>
                <a:schemeClr val="bg1"/>
              </a:solidFill>
            </a:endParaRPr>
          </a:p>
        </p:txBody>
      </p:sp>
      <p:sp>
        <p:nvSpPr>
          <p:cNvPr id="4" name="Google Shape;55;p13">
            <a:extLst>
              <a:ext uri="{FF2B5EF4-FFF2-40B4-BE49-F238E27FC236}">
                <a16:creationId xmlns:a16="http://schemas.microsoft.com/office/drawing/2014/main" id="{644B31E4-C9DC-E7C5-3053-561A2B9DBFD7}"/>
              </a:ext>
            </a:extLst>
          </p:cNvPr>
          <p:cNvSpPr txBox="1"/>
          <p:nvPr/>
        </p:nvSpPr>
        <p:spPr>
          <a:xfrm>
            <a:off x="5532001" y="2726898"/>
            <a:ext cx="5441285" cy="2364964"/>
          </a:xfrm>
          <a:prstGeom prst="rect">
            <a:avLst/>
          </a:prstGeom>
        </p:spPr>
        <p:txBody>
          <a:bodyPr spcFirstLastPara="1" vert="horz" lIns="91440" tIns="45720" rIns="91440" bIns="45720" rtlCol="0" anchor="b" anchorCtr="0">
            <a:noAutofit/>
          </a:bodyPr>
          <a:lstStyle/>
          <a:p>
            <a:pPr marL="383990" algn="ctr">
              <a:spcBef>
                <a:spcPct val="0"/>
              </a:spcBef>
              <a:spcAft>
                <a:spcPts val="600"/>
              </a:spcAft>
            </a:pP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Conclusioni</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e </a:t>
            </a: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Sviluppi</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a:t>
            </a: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Futuri</a:t>
            </a:r>
            <a:endPar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endParaRPr>
          </a:p>
        </p:txBody>
      </p:sp>
      <p:pic>
        <p:nvPicPr>
          <p:cNvPr id="2" name="Immagine 1" descr="Immagine che contiene Elementi grafici, clipart, design&#10;&#10;Descrizione generata automaticamente">
            <a:extLst>
              <a:ext uri="{FF2B5EF4-FFF2-40B4-BE49-F238E27FC236}">
                <a16:creationId xmlns:a16="http://schemas.microsoft.com/office/drawing/2014/main" id="{B7BE6F1B-112B-7FE9-8810-CCA303659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26" y="1479909"/>
            <a:ext cx="3898181" cy="389818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32199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4091E7B8-0A61-B80D-1C21-6AFBF971DEA5}"/>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Considerazioni Finali</a:t>
            </a:r>
          </a:p>
        </p:txBody>
      </p:sp>
      <p:sp>
        <p:nvSpPr>
          <p:cNvPr id="3" name="Google Shape;55;p13">
            <a:extLst>
              <a:ext uri="{FF2B5EF4-FFF2-40B4-BE49-F238E27FC236}">
                <a16:creationId xmlns:a16="http://schemas.microsoft.com/office/drawing/2014/main" id="{61A7F4F0-BECC-4E1C-511B-888E6B06729C}"/>
              </a:ext>
            </a:extLst>
          </p:cNvPr>
          <p:cNvSpPr txBox="1"/>
          <p:nvPr/>
        </p:nvSpPr>
        <p:spPr>
          <a:xfrm>
            <a:off x="10160" y="3992977"/>
            <a:ext cx="11908702" cy="1354176"/>
          </a:xfrm>
          <a:prstGeom prst="rect">
            <a:avLst/>
          </a:prstGeom>
          <a:noFill/>
          <a:ln>
            <a:noFill/>
          </a:ln>
        </p:spPr>
        <p:txBody>
          <a:bodyPr spcFirstLastPara="1" wrap="square" lIns="121900" tIns="121900" rIns="121900" bIns="121900" anchor="t" anchorCtr="0">
            <a:spAutoFit/>
          </a:bodyPr>
          <a:lstStyle/>
          <a:p>
            <a:pPr marL="383990" defTabSz="609585"/>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La valutazione sperimentale di </a:t>
            </a:r>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ha reso chiaro che non esiste un protocollo nettamente superiore agli altri in tutte le situazioni possibili, ma ognuno di essi ha un comportamento ottimale in determinati utilizzi.</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6" name="Google Shape;55;p13">
            <a:extLst>
              <a:ext uri="{FF2B5EF4-FFF2-40B4-BE49-F238E27FC236}">
                <a16:creationId xmlns:a16="http://schemas.microsoft.com/office/drawing/2014/main" id="{55CDA5A7-A9AF-9BFB-C5B8-311CBFBA482F}"/>
              </a:ext>
            </a:extLst>
          </p:cNvPr>
          <p:cNvSpPr txBox="1"/>
          <p:nvPr/>
        </p:nvSpPr>
        <p:spPr>
          <a:xfrm>
            <a:off x="10160" y="5412859"/>
            <a:ext cx="11908702" cy="1354176"/>
          </a:xfrm>
          <a:prstGeom prst="rect">
            <a:avLst/>
          </a:prstGeom>
          <a:noFill/>
          <a:ln>
            <a:noFill/>
          </a:ln>
        </p:spPr>
        <p:txBody>
          <a:bodyPr spcFirstLastPara="1" wrap="square" lIns="121900" tIns="121900" rIns="121900" bIns="121900" anchor="t" anchorCtr="0">
            <a:spAutoFit/>
          </a:bodyPr>
          <a:lstStyle/>
          <a:p>
            <a:pPr marL="383990" defTabSz="609585"/>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In particolare, la versione ad-hoc di </a:t>
            </a:r>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WireGuard</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basata su algoritmi </a:t>
            </a:r>
            <a:r>
              <a:rPr lang="it-IT" sz="2400" b="1" dirty="0">
                <a:solidFill>
                  <a:schemeClr val="bg1"/>
                </a:solidFill>
                <a:effectLst>
                  <a:outerShdw blurRad="38100" dist="38100" dir="2700000" algn="tl">
                    <a:srgbClr val="000000">
                      <a:alpha val="43137"/>
                    </a:srgbClr>
                  </a:outerShdw>
                </a:effectLst>
                <a:latin typeface="Raleway"/>
                <a:ea typeface="Raleway"/>
                <a:cs typeface="Raleway"/>
                <a:sym typeface="Raleway"/>
              </a:rPr>
              <a:t>Post-Quantistici</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ha ottenuto buone prestazioni in tutti i test, spesso superiori anche ad altri protocolli convenzionali come </a:t>
            </a:r>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OpenVPN</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4" name="Google Shape;55;p13">
            <a:extLst>
              <a:ext uri="{FF2B5EF4-FFF2-40B4-BE49-F238E27FC236}">
                <a16:creationId xmlns:a16="http://schemas.microsoft.com/office/drawing/2014/main" id="{E43B63A9-70D1-759F-837F-81D1CDE01031}"/>
              </a:ext>
            </a:extLst>
          </p:cNvPr>
          <p:cNvSpPr txBox="1"/>
          <p:nvPr/>
        </p:nvSpPr>
        <p:spPr>
          <a:xfrm>
            <a:off x="3315" y="1186178"/>
            <a:ext cx="11908702" cy="1354176"/>
          </a:xfrm>
          <a:prstGeom prst="rect">
            <a:avLst/>
          </a:prstGeom>
          <a:noFill/>
          <a:ln>
            <a:noFill/>
          </a:ln>
        </p:spPr>
        <p:txBody>
          <a:bodyPr spcFirstLastPara="1" wrap="square" lIns="121900" tIns="121900" rIns="121900" bIns="121900" anchor="t" anchorCtr="0">
            <a:spAutoFit/>
          </a:bodyPr>
          <a:lstStyle/>
          <a:p>
            <a:pPr marL="383990" defTabSz="609585"/>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La soluzione proposta può essere di grande aiuto soprattutto per quei settori della ricerca relati all’utilizzo di modelli Post-Quantum per la protezione di flussi di dati con particolari requisiti di </a:t>
            </a:r>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QoS</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5" name="Google Shape;55;p13">
            <a:extLst>
              <a:ext uri="{FF2B5EF4-FFF2-40B4-BE49-F238E27FC236}">
                <a16:creationId xmlns:a16="http://schemas.microsoft.com/office/drawing/2014/main" id="{5D0993DD-6E31-2999-D95C-4E8CF34E870A}"/>
              </a:ext>
            </a:extLst>
          </p:cNvPr>
          <p:cNvSpPr txBox="1"/>
          <p:nvPr/>
        </p:nvSpPr>
        <p:spPr>
          <a:xfrm>
            <a:off x="0" y="2577234"/>
            <a:ext cx="11908702" cy="1354176"/>
          </a:xfrm>
          <a:prstGeom prst="rect">
            <a:avLst/>
          </a:prstGeom>
          <a:noFill/>
          <a:ln>
            <a:noFill/>
          </a:ln>
        </p:spPr>
        <p:txBody>
          <a:bodyPr spcFirstLastPara="1" wrap="square" lIns="121900" tIns="121900" rIns="121900" bIns="121900" anchor="t" anchorCtr="0">
            <a:spAutoFit/>
          </a:bodyPr>
          <a:lstStyle/>
          <a:p>
            <a:pPr marL="383990" defTabSz="609585"/>
            <a:r>
              <a:rPr lang="it-IT" sz="2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2400" dirty="0">
                <a:solidFill>
                  <a:schemeClr val="bg1"/>
                </a:solidFill>
                <a:effectLst>
                  <a:outerShdw blurRad="38100" dist="38100" dir="2700000" algn="tl">
                    <a:srgbClr val="000000">
                      <a:alpha val="43137"/>
                    </a:srgbClr>
                  </a:outerShdw>
                </a:effectLst>
                <a:latin typeface="Raleway"/>
                <a:ea typeface="Raleway"/>
                <a:cs typeface="Raleway"/>
                <a:sym typeface="Raleway"/>
              </a:rPr>
              <a:t> ha permesso di avere una visione ampia ed esaustiva di come i principali protocolli per la protezione del traffico a livello IP si comportano in scenari di rete reali.</a:t>
            </a:r>
            <a:endParaRPr sz="2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3803970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4D59A3C7-FFDF-76D3-A9FF-C5A0FA8C1D19}"/>
              </a:ext>
            </a:extLst>
          </p:cNvPr>
          <p:cNvSpPr/>
          <p:nvPr/>
        </p:nvSpPr>
        <p:spPr>
          <a:xfrm rot="5400000">
            <a:off x="-1026160" y="1026160"/>
            <a:ext cx="6858000" cy="4805680"/>
          </a:xfrm>
          <a:prstGeom prst="rect">
            <a:avLst/>
          </a:prstGeom>
          <a:gradFill>
            <a:gsLst>
              <a:gs pos="4000">
                <a:schemeClr val="tx1">
                  <a:lumMod val="85000"/>
                </a:schemeClr>
              </a:gs>
              <a:gs pos="100000">
                <a:schemeClr val="tx1">
                  <a:lumMod val="65000"/>
                </a:schemeClr>
              </a:gs>
            </a:gsLst>
            <a:lin ang="6120000" scaled="1"/>
          </a:gra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n>
                <a:solidFill>
                  <a:schemeClr val="tx1"/>
                </a:solidFill>
              </a:ln>
              <a:solidFill>
                <a:schemeClr val="bg1"/>
              </a:solidFill>
            </a:endParaRPr>
          </a:p>
        </p:txBody>
      </p:sp>
      <p:sp>
        <p:nvSpPr>
          <p:cNvPr id="4" name="Google Shape;55;p13">
            <a:extLst>
              <a:ext uri="{FF2B5EF4-FFF2-40B4-BE49-F238E27FC236}">
                <a16:creationId xmlns:a16="http://schemas.microsoft.com/office/drawing/2014/main" id="{7AF7CA06-9D1B-BAF3-0B95-7F9BC74E0728}"/>
              </a:ext>
            </a:extLst>
          </p:cNvPr>
          <p:cNvSpPr txBox="1"/>
          <p:nvPr/>
        </p:nvSpPr>
        <p:spPr>
          <a:xfrm>
            <a:off x="5560827" y="2246518"/>
            <a:ext cx="5441285" cy="2364964"/>
          </a:xfrm>
          <a:prstGeom prst="rect">
            <a:avLst/>
          </a:prstGeom>
        </p:spPr>
        <p:txBody>
          <a:bodyPr spcFirstLastPara="1" vert="horz" lIns="91440" tIns="45720" rIns="91440" bIns="45720" rtlCol="0" anchor="b" anchorCtr="0">
            <a:normAutofit/>
          </a:bodyPr>
          <a:lstStyle/>
          <a:p>
            <a:pPr marL="383990" algn="ctr">
              <a:spcBef>
                <a:spcPct val="0"/>
              </a:spcBef>
              <a:spcAft>
                <a:spcPts val="600"/>
              </a:spcAft>
            </a:pP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Obiettivi</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a:t>
            </a: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della</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Tesi</a:t>
            </a:r>
          </a:p>
        </p:txBody>
      </p:sp>
      <p:pic>
        <p:nvPicPr>
          <p:cNvPr id="3" name="Immagine 2" descr="Immagine che contiene cerchio, stella, astronomia&#10;&#10;Descrizione generata automaticamente con attendibilità media">
            <a:extLst>
              <a:ext uri="{FF2B5EF4-FFF2-40B4-BE49-F238E27FC236}">
                <a16:creationId xmlns:a16="http://schemas.microsoft.com/office/drawing/2014/main" id="{870AC734-6E30-C49A-BE04-B8208DB4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71" y="1588903"/>
            <a:ext cx="4010691" cy="40188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58587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Google Shape;55;p13">
            <a:extLst>
              <a:ext uri="{FF2B5EF4-FFF2-40B4-BE49-F238E27FC236}">
                <a16:creationId xmlns:a16="http://schemas.microsoft.com/office/drawing/2014/main" id="{13BC2BAC-8CEE-267B-67F3-3B38BF947AAD}"/>
              </a:ext>
            </a:extLst>
          </p:cNvPr>
          <p:cNvSpPr txBox="1"/>
          <p:nvPr/>
        </p:nvSpPr>
        <p:spPr>
          <a:xfrm>
            <a:off x="9539416" y="4248000"/>
            <a:ext cx="2560673" cy="677068"/>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Integrare in </a:t>
            </a:r>
            <a:r>
              <a:rPr lang="it-IT" sz="1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 altre Tipologie di VPN</a:t>
            </a:r>
          </a:p>
        </p:txBody>
      </p:sp>
      <p:sp>
        <p:nvSpPr>
          <p:cNvPr id="6" name="Google Shape;55;p13">
            <a:extLst>
              <a:ext uri="{FF2B5EF4-FFF2-40B4-BE49-F238E27FC236}">
                <a16:creationId xmlns:a16="http://schemas.microsoft.com/office/drawing/2014/main" id="{B379F7BD-080E-CC07-D629-85FC2B6BA8F1}"/>
              </a:ext>
            </a:extLst>
          </p:cNvPr>
          <p:cNvSpPr txBox="1"/>
          <p:nvPr/>
        </p:nvSpPr>
        <p:spPr>
          <a:xfrm>
            <a:off x="2494687" y="4248000"/>
            <a:ext cx="2679701" cy="677068"/>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Valutare </a:t>
            </a:r>
            <a:r>
              <a:rPr lang="it-IT" sz="1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 su Altre Tecnologie di Rete</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2" name="Google Shape;55;p13">
            <a:extLst>
              <a:ext uri="{FF2B5EF4-FFF2-40B4-BE49-F238E27FC236}">
                <a16:creationId xmlns:a16="http://schemas.microsoft.com/office/drawing/2014/main" id="{154B3345-F99A-B81C-FF0B-ED0E38776501}"/>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Sviluppi futuri</a:t>
            </a:r>
          </a:p>
        </p:txBody>
      </p:sp>
      <p:pic>
        <p:nvPicPr>
          <p:cNvPr id="8" name="Immagine 7" descr="Immagine che contiene schermata, design&#10;&#10;Descrizione generata automaticamente">
            <a:extLst>
              <a:ext uri="{FF2B5EF4-FFF2-40B4-BE49-F238E27FC236}">
                <a16:creationId xmlns:a16="http://schemas.microsoft.com/office/drawing/2014/main" id="{24364595-57CA-E3AA-9391-33B5D03DF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 y="2844000"/>
            <a:ext cx="1422400" cy="1422400"/>
          </a:xfrm>
          <a:prstGeom prst="rect">
            <a:avLst/>
          </a:prstGeom>
          <a:effectLst>
            <a:outerShdw blurRad="63500" sx="102000" sy="102000" algn="ctr" rotWithShape="0">
              <a:prstClr val="black">
                <a:alpha val="40000"/>
              </a:prstClr>
            </a:outerShdw>
          </a:effectLst>
        </p:spPr>
      </p:pic>
      <p:sp>
        <p:nvSpPr>
          <p:cNvPr id="9" name="Google Shape;55;p13">
            <a:extLst>
              <a:ext uri="{FF2B5EF4-FFF2-40B4-BE49-F238E27FC236}">
                <a16:creationId xmlns:a16="http://schemas.microsoft.com/office/drawing/2014/main" id="{C9A04B41-6A62-0C06-934E-D78785BA6299}"/>
              </a:ext>
            </a:extLst>
          </p:cNvPr>
          <p:cNvSpPr txBox="1"/>
          <p:nvPr/>
        </p:nvSpPr>
        <p:spPr>
          <a:xfrm>
            <a:off x="190500" y="4248000"/>
            <a:ext cx="2367280" cy="677068"/>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Realizzare GUI Modulo Scansione</a:t>
            </a:r>
            <a:endParaRPr sz="14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pic>
        <p:nvPicPr>
          <p:cNvPr id="11" name="Immagine 10" descr="Immagine che contiene nero, oscurità&#10;&#10;Descrizione generata automaticamente">
            <a:extLst>
              <a:ext uri="{FF2B5EF4-FFF2-40B4-BE49-F238E27FC236}">
                <a16:creationId xmlns:a16="http://schemas.microsoft.com/office/drawing/2014/main" id="{93DB6402-E33E-9C97-6894-F32318830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839" y="2844000"/>
            <a:ext cx="1422400" cy="1422400"/>
          </a:xfrm>
          <a:prstGeom prst="rect">
            <a:avLst/>
          </a:prstGeom>
          <a:effectLst>
            <a:outerShdw blurRad="63500" sx="102000" sy="102000" algn="ctr" rotWithShape="0">
              <a:prstClr val="black">
                <a:alpha val="40000"/>
              </a:prstClr>
            </a:outerShdw>
          </a:effectLst>
        </p:spPr>
      </p:pic>
      <p:pic>
        <p:nvPicPr>
          <p:cNvPr id="13" name="Immagine 12" descr="Immagine che contiene arte, Elementi grafici, design&#10;&#10;Descrizione generata automaticamente">
            <a:extLst>
              <a:ext uri="{FF2B5EF4-FFF2-40B4-BE49-F238E27FC236}">
                <a16:creationId xmlns:a16="http://schemas.microsoft.com/office/drawing/2014/main" id="{41119F88-F4C1-3FBD-0694-53FE4D7A65D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01358" y="2844000"/>
            <a:ext cx="3266698" cy="1107955"/>
          </a:xfrm>
          <a:prstGeom prst="rect">
            <a:avLst/>
          </a:prstGeom>
          <a:effectLst>
            <a:outerShdw blurRad="63500" sx="102000" sy="102000" algn="ctr" rotWithShape="0">
              <a:prstClr val="black">
                <a:alpha val="40000"/>
              </a:prstClr>
            </a:outerShdw>
          </a:effectLst>
        </p:spPr>
      </p:pic>
      <p:sp>
        <p:nvSpPr>
          <p:cNvPr id="14" name="Google Shape;55;p13">
            <a:extLst>
              <a:ext uri="{FF2B5EF4-FFF2-40B4-BE49-F238E27FC236}">
                <a16:creationId xmlns:a16="http://schemas.microsoft.com/office/drawing/2014/main" id="{11CAE890-7B0E-B9DA-0DE9-35A6CEC24F62}"/>
              </a:ext>
            </a:extLst>
          </p:cNvPr>
          <p:cNvSpPr txBox="1"/>
          <p:nvPr/>
        </p:nvSpPr>
        <p:spPr>
          <a:xfrm>
            <a:off x="5844540" y="4248000"/>
            <a:ext cx="2953471" cy="677068"/>
          </a:xfrm>
          <a:prstGeom prst="rect">
            <a:avLst/>
          </a:prstGeom>
          <a:noFill/>
          <a:ln>
            <a:noFill/>
          </a:ln>
        </p:spPr>
        <p:txBody>
          <a:bodyPr spcFirstLastPara="1" wrap="square" lIns="121900" tIns="121900" rIns="121900" bIns="121900" anchor="t" anchorCtr="0">
            <a:spAutoFit/>
          </a:bodyPr>
          <a:lstStyle/>
          <a:p>
            <a:pPr marL="383990" defTabSz="609585"/>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Valutare </a:t>
            </a:r>
            <a:r>
              <a:rPr lang="it-IT" sz="14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1400" dirty="0">
                <a:solidFill>
                  <a:schemeClr val="bg1"/>
                </a:solidFill>
                <a:effectLst>
                  <a:outerShdw blurRad="38100" dist="38100" dir="2700000" algn="tl">
                    <a:srgbClr val="000000">
                      <a:alpha val="43137"/>
                    </a:srgbClr>
                  </a:outerShdw>
                </a:effectLst>
                <a:latin typeface="Raleway"/>
                <a:ea typeface="Raleway"/>
                <a:cs typeface="Raleway"/>
                <a:sym typeface="Raleway"/>
              </a:rPr>
              <a:t> su altre Tipologie di Flussi di Dati</a:t>
            </a:r>
          </a:p>
        </p:txBody>
      </p:sp>
      <p:pic>
        <p:nvPicPr>
          <p:cNvPr id="16" name="Immagine 15" descr="Immagine che contiene schizzo, cerchio, disegno, bianco e nero&#10;&#10;Descrizione generata automaticamente">
            <a:extLst>
              <a:ext uri="{FF2B5EF4-FFF2-40B4-BE49-F238E27FC236}">
                <a16:creationId xmlns:a16="http://schemas.microsoft.com/office/drawing/2014/main" id="{E58E2CD9-6936-5400-CF6A-BF2792C45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175" y="2844000"/>
            <a:ext cx="1268548" cy="142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1182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AD23660D-2781-93BA-A5F4-6FB1BBBC4EBA}"/>
              </a:ext>
            </a:extLst>
          </p:cNvPr>
          <p:cNvSpPr txBox="1"/>
          <p:nvPr/>
        </p:nvSpPr>
        <p:spPr>
          <a:xfrm>
            <a:off x="3025140" y="2197914"/>
            <a:ext cx="6141720" cy="2462172"/>
          </a:xfrm>
          <a:prstGeom prst="rect">
            <a:avLst/>
          </a:prstGeom>
          <a:noFill/>
          <a:ln>
            <a:noFill/>
          </a:ln>
        </p:spPr>
        <p:txBody>
          <a:bodyPr spcFirstLastPara="1" wrap="square" lIns="121900" tIns="121900" rIns="121900" bIns="121900" anchor="t" anchorCtr="0">
            <a:spAutoFit/>
          </a:bodyPr>
          <a:lstStyle/>
          <a:p>
            <a:pPr marL="383990" defTabSz="609585"/>
            <a:r>
              <a:rPr lang="it" sz="7200" b="1" dirty="0">
                <a:solidFill>
                  <a:srgbClr val="1155CC"/>
                </a:solidFill>
                <a:effectLst>
                  <a:outerShdw blurRad="38100" dist="38100" dir="2700000" algn="tl">
                    <a:srgbClr val="000000">
                      <a:alpha val="43137"/>
                    </a:srgbClr>
                  </a:outerShdw>
                </a:effectLst>
                <a:latin typeface="Raleway"/>
                <a:ea typeface="Raleway"/>
                <a:cs typeface="Raleway"/>
                <a:sym typeface="Raleway"/>
              </a:rPr>
              <a:t>Grazie per l’Attenzione</a:t>
            </a:r>
            <a:endParaRPr sz="7200" b="1" dirty="0">
              <a:solidFill>
                <a:srgbClr val="1155CC"/>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400640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EC294EBC-CA63-80CE-0FC1-C8468BC59EE9}"/>
              </a:ext>
            </a:extLst>
          </p:cNvPr>
          <p:cNvSpPr txBox="1"/>
          <p:nvPr/>
        </p:nvSpPr>
        <p:spPr>
          <a:xfrm>
            <a:off x="0" y="386024"/>
            <a:ext cx="7092861"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Obiettivo Principale</a:t>
            </a:r>
          </a:p>
        </p:txBody>
      </p:sp>
      <p:sp>
        <p:nvSpPr>
          <p:cNvPr id="4" name="Google Shape;55;p13">
            <a:extLst>
              <a:ext uri="{FF2B5EF4-FFF2-40B4-BE49-F238E27FC236}">
                <a16:creationId xmlns:a16="http://schemas.microsoft.com/office/drawing/2014/main" id="{CDC326C0-053E-73DB-6C6B-443E49E0C629}"/>
              </a:ext>
            </a:extLst>
          </p:cNvPr>
          <p:cNvSpPr txBox="1"/>
          <p:nvPr/>
        </p:nvSpPr>
        <p:spPr>
          <a:xfrm>
            <a:off x="-180776" y="2659579"/>
            <a:ext cx="12372109" cy="15388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Analisi prestazionale di diversi protocolli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VPN</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impiegati per il traffico di determinati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flussi</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di dati </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aventi precisi requisiti di </a:t>
            </a:r>
            <a:r>
              <a:rPr lang="it-IT" sz="2800" b="1" i="1" dirty="0" err="1">
                <a:solidFill>
                  <a:schemeClr val="bg1"/>
                </a:solidFill>
                <a:effectLst>
                  <a:outerShdw blurRad="38100" dist="38100" dir="2700000" algn="tl">
                    <a:srgbClr val="000000">
                      <a:alpha val="43137"/>
                    </a:srgbClr>
                  </a:outerShdw>
                </a:effectLst>
                <a:latin typeface="Raleway"/>
                <a:ea typeface="Raleway"/>
                <a:cs typeface="Raleway"/>
                <a:sym typeface="Raleway"/>
              </a:rPr>
              <a:t>QoS</a:t>
            </a:r>
            <a:r>
              <a:rPr lang="it-IT" sz="2800" dirty="0">
                <a:solidFill>
                  <a:schemeClr val="bg1"/>
                </a:solidFill>
                <a:effectLst>
                  <a:outerShdw blurRad="38100" dist="38100" dir="2700000" algn="tl">
                    <a:srgbClr val="000000">
                      <a:alpha val="43137"/>
                    </a:srgbClr>
                  </a:outerShdw>
                </a:effectLst>
                <a:latin typeface="Raleway"/>
                <a:sym typeface="Raleway"/>
              </a:rPr>
              <a:t> (</a:t>
            </a:r>
            <a:r>
              <a:rPr lang="it-IT" sz="2800" b="1" i="1" dirty="0">
                <a:solidFill>
                  <a:schemeClr val="bg1"/>
                </a:solidFill>
                <a:effectLst>
                  <a:outerShdw blurRad="38100" dist="38100" dir="2700000" algn="tl">
                    <a:srgbClr val="000000">
                      <a:alpha val="43137"/>
                    </a:srgbClr>
                  </a:outerShdw>
                </a:effectLst>
                <a:latin typeface="Raleway"/>
                <a:sym typeface="Raleway"/>
              </a:rPr>
              <a:t>Q</a:t>
            </a:r>
            <a:r>
              <a:rPr lang="it-IT" sz="2800" dirty="0">
                <a:solidFill>
                  <a:schemeClr val="bg1"/>
                </a:solidFill>
                <a:effectLst>
                  <a:outerShdw blurRad="38100" dist="38100" dir="2700000" algn="tl">
                    <a:srgbClr val="000000">
                      <a:alpha val="43137"/>
                    </a:srgbClr>
                  </a:outerShdw>
                </a:effectLst>
                <a:latin typeface="Raleway"/>
                <a:sym typeface="Raleway"/>
              </a:rPr>
              <a:t>uality </a:t>
            </a:r>
            <a:r>
              <a:rPr lang="it-IT" sz="2800" b="1" i="1" dirty="0">
                <a:solidFill>
                  <a:schemeClr val="bg1"/>
                </a:solidFill>
                <a:effectLst>
                  <a:outerShdw blurRad="38100" dist="38100" dir="2700000" algn="tl">
                    <a:srgbClr val="000000">
                      <a:alpha val="43137"/>
                    </a:srgbClr>
                  </a:outerShdw>
                </a:effectLst>
                <a:latin typeface="Raleway"/>
                <a:sym typeface="Raleway"/>
              </a:rPr>
              <a:t>o</a:t>
            </a:r>
            <a:r>
              <a:rPr lang="it-IT" sz="2800" dirty="0">
                <a:solidFill>
                  <a:schemeClr val="bg1"/>
                </a:solidFill>
                <a:effectLst>
                  <a:outerShdw blurRad="38100" dist="38100" dir="2700000" algn="tl">
                    <a:srgbClr val="000000">
                      <a:alpha val="43137"/>
                    </a:srgbClr>
                  </a:outerShdw>
                </a:effectLst>
                <a:latin typeface="Raleway"/>
                <a:sym typeface="Raleway"/>
              </a:rPr>
              <a:t>f </a:t>
            </a:r>
            <a:r>
              <a:rPr lang="it-IT" sz="2800" b="1" i="1" dirty="0">
                <a:solidFill>
                  <a:schemeClr val="bg1"/>
                </a:solidFill>
                <a:effectLst>
                  <a:outerShdw blurRad="38100" dist="38100" dir="2700000" algn="tl">
                    <a:srgbClr val="000000">
                      <a:alpha val="43137"/>
                    </a:srgbClr>
                  </a:outerShdw>
                </a:effectLst>
                <a:latin typeface="Raleway"/>
                <a:sym typeface="Raleway"/>
              </a:rPr>
              <a:t>S</a:t>
            </a:r>
            <a:r>
              <a:rPr lang="it-IT" sz="2800" dirty="0">
                <a:solidFill>
                  <a:schemeClr val="bg1"/>
                </a:solidFill>
                <a:effectLst>
                  <a:outerShdw blurRad="38100" dist="38100" dir="2700000" algn="tl">
                    <a:srgbClr val="000000">
                      <a:alpha val="43137"/>
                    </a:srgbClr>
                  </a:outerShdw>
                </a:effectLst>
                <a:latin typeface="Raleway"/>
                <a:sym typeface="Raleway"/>
              </a:rPr>
              <a:t>ervice);</a:t>
            </a:r>
          </a:p>
        </p:txBody>
      </p:sp>
    </p:spTree>
    <p:extLst>
      <p:ext uri="{BB962C8B-B14F-4D97-AF65-F5344CB8AC3E}">
        <p14:creationId xmlns:p14="http://schemas.microsoft.com/office/powerpoint/2010/main" val="152316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EC294EBC-CA63-80CE-0FC1-C8468BC59EE9}"/>
              </a:ext>
            </a:extLst>
          </p:cNvPr>
          <p:cNvSpPr txBox="1"/>
          <p:nvPr/>
        </p:nvSpPr>
        <p:spPr>
          <a:xfrm>
            <a:off x="0" y="386024"/>
            <a:ext cx="9157855"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Obiettivo Principale - Dettagli</a:t>
            </a:r>
          </a:p>
        </p:txBody>
      </p:sp>
      <p:sp>
        <p:nvSpPr>
          <p:cNvPr id="4" name="Google Shape;55;p13">
            <a:extLst>
              <a:ext uri="{FF2B5EF4-FFF2-40B4-BE49-F238E27FC236}">
                <a16:creationId xmlns:a16="http://schemas.microsoft.com/office/drawing/2014/main" id="{CDC326C0-053E-73DB-6C6B-443E49E0C629}"/>
              </a:ext>
            </a:extLst>
          </p:cNvPr>
          <p:cNvSpPr txBox="1"/>
          <p:nvPr/>
        </p:nvSpPr>
        <p:spPr>
          <a:xfrm>
            <a:off x="0" y="1779213"/>
            <a:ext cx="11908702" cy="2831504"/>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Progettare, realizzare e valutare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la quale si compone di:</a:t>
            </a:r>
          </a:p>
          <a:p>
            <a:pPr marL="383990" defTabSz="609585"/>
            <a:endPar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841190" indent="-457200" defTabSz="609585">
              <a:buFont typeface="Arial" panose="020B0604020202020204" pitchFamily="34" charset="0"/>
              <a:buChar char="•"/>
            </a:pP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Una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testbed</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Hardware</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lang="it-IT" sz="2800" dirty="0">
              <a:solidFill>
                <a:schemeClr val="bg1"/>
              </a:solidFill>
              <a:effectLst>
                <a:outerShdw blurRad="38100" dist="38100" dir="2700000" algn="tl">
                  <a:srgbClr val="000000">
                    <a:alpha val="43137"/>
                  </a:srgbClr>
                </a:outerShdw>
              </a:effectLst>
              <a:latin typeface="Raleway"/>
              <a:sym typeface="Raleway"/>
            </a:endParaRPr>
          </a:p>
          <a:p>
            <a:pPr marL="383990" defTabSz="609585"/>
            <a:endParaRPr lang="it-IT" sz="2800" dirty="0">
              <a:solidFill>
                <a:schemeClr val="bg1"/>
              </a:solidFill>
              <a:effectLst>
                <a:outerShdw blurRad="38100" dist="38100" dir="2700000" algn="tl">
                  <a:srgbClr val="000000">
                    <a:alpha val="43137"/>
                  </a:srgbClr>
                </a:outerShdw>
              </a:effectLst>
              <a:latin typeface="Raleway"/>
              <a:sym typeface="Raleway"/>
            </a:endParaRPr>
          </a:p>
          <a:p>
            <a:pPr marL="841190" indent="-457200" defTabSz="609585">
              <a:buFont typeface="Arial" panose="020B0604020202020204" pitchFamily="34" charset="0"/>
              <a:buChar char="•"/>
            </a:pPr>
            <a:r>
              <a:rPr lang="it-IT" sz="2800" dirty="0">
                <a:solidFill>
                  <a:schemeClr val="bg1"/>
                </a:solidFill>
                <a:effectLst>
                  <a:outerShdw blurRad="38100" dist="38100" dir="2700000" algn="tl">
                    <a:srgbClr val="000000">
                      <a:alpha val="43137"/>
                    </a:srgbClr>
                  </a:outerShdw>
                </a:effectLst>
                <a:latin typeface="Raleway"/>
                <a:sym typeface="Raleway"/>
              </a:rPr>
              <a:t>Una versione ad-hoc del protocollo </a:t>
            </a:r>
            <a:r>
              <a:rPr lang="it-IT" sz="2800" b="1" dirty="0" err="1">
                <a:solidFill>
                  <a:schemeClr val="bg1"/>
                </a:solidFill>
                <a:effectLst>
                  <a:outerShdw blurRad="38100" dist="38100" dir="2700000" algn="tl">
                    <a:srgbClr val="000000">
                      <a:alpha val="43137"/>
                    </a:srgbClr>
                  </a:outerShdw>
                </a:effectLst>
                <a:latin typeface="Raleway"/>
                <a:sym typeface="Raleway"/>
              </a:rPr>
              <a:t>WireGuard</a:t>
            </a:r>
            <a:r>
              <a:rPr lang="it-IT" sz="2800" b="1" dirty="0">
                <a:solidFill>
                  <a:schemeClr val="bg1"/>
                </a:solidFill>
                <a:effectLst>
                  <a:outerShdw blurRad="38100" dist="38100" dir="2700000" algn="tl">
                    <a:srgbClr val="000000">
                      <a:alpha val="43137"/>
                    </a:srgbClr>
                  </a:outerShdw>
                </a:effectLst>
                <a:latin typeface="Raleway"/>
                <a:sym typeface="Raleway"/>
              </a:rPr>
              <a:t> VPN</a:t>
            </a:r>
            <a:r>
              <a:rPr lang="it-IT" sz="2800" dirty="0">
                <a:solidFill>
                  <a:schemeClr val="bg1"/>
                </a:solidFill>
                <a:effectLst>
                  <a:outerShdw blurRad="38100" dist="38100" dir="2700000" algn="tl">
                    <a:srgbClr val="000000">
                      <a:alpha val="43137"/>
                    </a:srgbClr>
                  </a:outerShdw>
                </a:effectLst>
                <a:latin typeface="Raleway"/>
                <a:sym typeface="Raleway"/>
              </a:rPr>
              <a:t> facente uso di algoritmi </a:t>
            </a:r>
            <a:r>
              <a:rPr lang="it-IT" sz="2800" b="1" dirty="0">
                <a:solidFill>
                  <a:schemeClr val="bg1"/>
                </a:solidFill>
                <a:effectLst>
                  <a:outerShdw blurRad="38100" dist="38100" dir="2700000" algn="tl">
                    <a:srgbClr val="000000">
                      <a:alpha val="43137"/>
                    </a:srgbClr>
                  </a:outerShdw>
                </a:effectLst>
                <a:latin typeface="Raleway"/>
                <a:sym typeface="Raleway"/>
              </a:rPr>
              <a:t>PQ</a:t>
            </a:r>
            <a:r>
              <a:rPr lang="it-IT" sz="2800" dirty="0">
                <a:solidFill>
                  <a:schemeClr val="bg1"/>
                </a:solidFill>
                <a:effectLst>
                  <a:outerShdw blurRad="38100" dist="38100" dir="2700000" algn="tl">
                    <a:srgbClr val="000000">
                      <a:alpha val="43137"/>
                    </a:srgbClr>
                  </a:outerShdw>
                </a:effectLst>
                <a:latin typeface="Raleway"/>
                <a:sym typeface="Raleway"/>
              </a:rPr>
              <a:t> (</a:t>
            </a:r>
            <a:r>
              <a:rPr lang="it-IT" sz="2800" b="1" dirty="0">
                <a:solidFill>
                  <a:schemeClr val="bg1"/>
                </a:solidFill>
                <a:effectLst>
                  <a:outerShdw blurRad="38100" dist="38100" dir="2700000" algn="tl">
                    <a:srgbClr val="000000">
                      <a:alpha val="43137"/>
                    </a:srgbClr>
                  </a:outerShdw>
                </a:effectLst>
                <a:latin typeface="Raleway"/>
                <a:sym typeface="Raleway"/>
              </a:rPr>
              <a:t>P</a:t>
            </a:r>
            <a:r>
              <a:rPr lang="it-IT" sz="2800" dirty="0">
                <a:solidFill>
                  <a:schemeClr val="bg1"/>
                </a:solidFill>
                <a:effectLst>
                  <a:outerShdw blurRad="38100" dist="38100" dir="2700000" algn="tl">
                    <a:srgbClr val="000000">
                      <a:alpha val="43137"/>
                    </a:srgbClr>
                  </a:outerShdw>
                </a:effectLst>
                <a:latin typeface="Raleway"/>
                <a:sym typeface="Raleway"/>
              </a:rPr>
              <a:t>ost-</a:t>
            </a:r>
            <a:r>
              <a:rPr lang="it-IT" sz="2800" b="1" dirty="0">
                <a:solidFill>
                  <a:schemeClr val="bg1"/>
                </a:solidFill>
                <a:effectLst>
                  <a:outerShdw blurRad="38100" dist="38100" dir="2700000" algn="tl">
                    <a:srgbClr val="000000">
                      <a:alpha val="43137"/>
                    </a:srgbClr>
                  </a:outerShdw>
                </a:effectLst>
                <a:latin typeface="Raleway"/>
                <a:sym typeface="Raleway"/>
              </a:rPr>
              <a:t>Q</a:t>
            </a:r>
            <a:r>
              <a:rPr lang="it-IT" sz="2800" dirty="0">
                <a:solidFill>
                  <a:schemeClr val="bg1"/>
                </a:solidFill>
                <a:effectLst>
                  <a:outerShdw blurRad="38100" dist="38100" dir="2700000" algn="tl">
                    <a:srgbClr val="000000">
                      <a:alpha val="43137"/>
                    </a:srgbClr>
                  </a:outerShdw>
                </a:effectLst>
                <a:latin typeface="Raleway"/>
                <a:sym typeface="Raleway"/>
              </a:rPr>
              <a:t>uantistici).</a:t>
            </a:r>
            <a:endParaRPr sz="2800" dirty="0">
              <a:solidFill>
                <a:schemeClr val="bg1"/>
              </a:solidFill>
              <a:effectLst>
                <a:outerShdw blurRad="38100" dist="38100" dir="2700000" algn="tl">
                  <a:srgbClr val="000000">
                    <a:alpha val="43137"/>
                  </a:srgbClr>
                </a:outerShdw>
              </a:effectLst>
              <a:latin typeface="Raleway"/>
              <a:sym typeface="Raleway"/>
            </a:endParaRPr>
          </a:p>
        </p:txBody>
      </p:sp>
    </p:spTree>
    <p:extLst>
      <p:ext uri="{BB962C8B-B14F-4D97-AF65-F5344CB8AC3E}">
        <p14:creationId xmlns:p14="http://schemas.microsoft.com/office/powerpoint/2010/main" val="383715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EC294EBC-CA63-80CE-0FC1-C8468BC59EE9}"/>
              </a:ext>
            </a:extLst>
          </p:cNvPr>
          <p:cNvSpPr txBox="1"/>
          <p:nvPr/>
        </p:nvSpPr>
        <p:spPr>
          <a:xfrm>
            <a:off x="0" y="386024"/>
            <a:ext cx="7092861"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Altri Obiettivi</a:t>
            </a:r>
          </a:p>
        </p:txBody>
      </p:sp>
      <p:sp>
        <p:nvSpPr>
          <p:cNvPr id="3" name="Google Shape;55;p13">
            <a:extLst>
              <a:ext uri="{FF2B5EF4-FFF2-40B4-BE49-F238E27FC236}">
                <a16:creationId xmlns:a16="http://schemas.microsoft.com/office/drawing/2014/main" id="{E0EA2D46-9698-9DD8-0589-F3CD3AC934D5}"/>
              </a:ext>
            </a:extLst>
          </p:cNvPr>
          <p:cNvSpPr txBox="1"/>
          <p:nvPr/>
        </p:nvSpPr>
        <p:spPr>
          <a:xfrm>
            <a:off x="0" y="1779213"/>
            <a:ext cx="11908702" cy="1107955"/>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Implementare altre funzionalità organizzate concettualmente in due moduli distinti: </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4" name="Google Shape;55;p13">
            <a:extLst>
              <a:ext uri="{FF2B5EF4-FFF2-40B4-BE49-F238E27FC236}">
                <a16:creationId xmlns:a16="http://schemas.microsoft.com/office/drawing/2014/main" id="{2723B298-BDE1-87EA-98E2-85620133CC05}"/>
              </a:ext>
            </a:extLst>
          </p:cNvPr>
          <p:cNvSpPr txBox="1"/>
          <p:nvPr/>
        </p:nvSpPr>
        <p:spPr>
          <a:xfrm>
            <a:off x="0" y="3256479"/>
            <a:ext cx="11908702" cy="15388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Modulo</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 VPN</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p>
          <a:p>
            <a:pPr marL="383990" defTabSz="609585"/>
            <a:endPar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Modulo di</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 Scansione</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265728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3">
            <a:extLst>
              <a:ext uri="{FF2B5EF4-FFF2-40B4-BE49-F238E27FC236}">
                <a16:creationId xmlns:a16="http://schemas.microsoft.com/office/drawing/2014/main" id="{33CA0EDC-B9B5-196E-2E3F-5C0B7F2E4D14}"/>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Modulo VPN</a:t>
            </a:r>
          </a:p>
        </p:txBody>
      </p:sp>
      <p:sp>
        <p:nvSpPr>
          <p:cNvPr id="7" name="Google Shape;55;p13">
            <a:extLst>
              <a:ext uri="{FF2B5EF4-FFF2-40B4-BE49-F238E27FC236}">
                <a16:creationId xmlns:a16="http://schemas.microsoft.com/office/drawing/2014/main" id="{256E24FA-AFBE-4600-8B8C-2DC5F2E29FF0}"/>
              </a:ext>
            </a:extLst>
          </p:cNvPr>
          <p:cNvSpPr txBox="1"/>
          <p:nvPr/>
        </p:nvSpPr>
        <p:spPr>
          <a:xfrm>
            <a:off x="0" y="1779213"/>
            <a:ext cx="11908702" cy="15388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Fornisce agli utenti la possibilità di far parte della rete a cui è connesso </a:t>
            </a:r>
            <a:r>
              <a:rPr lang="it-IT" sz="2800" dirty="0" err="1">
                <a:solidFill>
                  <a:schemeClr val="bg1"/>
                </a:solidFill>
                <a:effectLst>
                  <a:outerShdw blurRad="38100" dist="38100" dir="2700000" algn="tl">
                    <a:srgbClr val="000000">
                      <a:alpha val="43137"/>
                    </a:srgbClr>
                  </a:outerShdw>
                </a:effectLst>
                <a:latin typeface="Raleway"/>
                <a:ea typeface="Raleway"/>
                <a:cs typeface="Raleway"/>
                <a:sym typeface="Raleway"/>
              </a:rPr>
              <a:t>TurtleVPN</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e quindi poter accedere alle </a:t>
            </a:r>
            <a:r>
              <a:rPr lang="it-IT" sz="2800" b="1" dirty="0">
                <a:solidFill>
                  <a:schemeClr val="bg1"/>
                </a:solidFill>
                <a:effectLst>
                  <a:outerShdw blurRad="38100" dist="38100" dir="2700000" algn="tl">
                    <a:srgbClr val="000000">
                      <a:alpha val="43137"/>
                    </a:srgbClr>
                  </a:outerShdw>
                </a:effectLst>
                <a:latin typeface="Raleway"/>
                <a:ea typeface="Raleway"/>
                <a:cs typeface="Raleway"/>
                <a:sym typeface="Raleway"/>
              </a:rPr>
              <a:t>risorse</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in essa contenute, oltre che a poter navigare in sicurezza.</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2" name="Google Shape;55;p13">
            <a:extLst>
              <a:ext uri="{FF2B5EF4-FFF2-40B4-BE49-F238E27FC236}">
                <a16:creationId xmlns:a16="http://schemas.microsoft.com/office/drawing/2014/main" id="{F02E0489-BD81-A9D3-C2FD-AB09A5101321}"/>
              </a:ext>
            </a:extLst>
          </p:cNvPr>
          <p:cNvSpPr txBox="1"/>
          <p:nvPr/>
        </p:nvSpPr>
        <p:spPr>
          <a:xfrm>
            <a:off x="10160" y="3792780"/>
            <a:ext cx="11908702" cy="1107955"/>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Per la definizione di tale modulo ci si è basati sul protocollo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WireGuard</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86360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37F43151-508B-91E2-F070-738DE5B5D305}"/>
              </a:ext>
            </a:extLst>
          </p:cNvPr>
          <p:cNvSpPr txBox="1"/>
          <p:nvPr/>
        </p:nvSpPr>
        <p:spPr>
          <a:xfrm>
            <a:off x="0" y="386024"/>
            <a:ext cx="9409814" cy="923289"/>
          </a:xfrm>
          <a:prstGeom prst="rect">
            <a:avLst/>
          </a:prstGeom>
          <a:noFill/>
          <a:ln>
            <a:noFill/>
          </a:ln>
        </p:spPr>
        <p:txBody>
          <a:bodyPr spcFirstLastPara="1" wrap="square" lIns="121900" tIns="121900" rIns="121900" bIns="121900" anchor="t" anchorCtr="0">
            <a:spAutoFit/>
          </a:bodyPr>
          <a:lstStyle/>
          <a:p>
            <a:pPr marL="383990" defTabSz="609585"/>
            <a:r>
              <a:rPr lang="it-IT" sz="4400" b="1" dirty="0">
                <a:solidFill>
                  <a:srgbClr val="1155CC"/>
                </a:solidFill>
                <a:effectLst>
                  <a:outerShdw blurRad="38100" dist="38100" dir="2700000" algn="tl">
                    <a:srgbClr val="000000">
                      <a:alpha val="43137"/>
                    </a:srgbClr>
                  </a:outerShdw>
                </a:effectLst>
                <a:latin typeface="Raleway"/>
                <a:ea typeface="Raleway"/>
                <a:cs typeface="Raleway"/>
                <a:sym typeface="Raleway"/>
              </a:rPr>
              <a:t>Modulo di Scansione</a:t>
            </a:r>
          </a:p>
        </p:txBody>
      </p:sp>
      <p:sp>
        <p:nvSpPr>
          <p:cNvPr id="3" name="Google Shape;55;p13">
            <a:extLst>
              <a:ext uri="{FF2B5EF4-FFF2-40B4-BE49-F238E27FC236}">
                <a16:creationId xmlns:a16="http://schemas.microsoft.com/office/drawing/2014/main" id="{2DF4D49A-DFDF-0B2F-C28E-C33EB9C31D33}"/>
              </a:ext>
            </a:extLst>
          </p:cNvPr>
          <p:cNvSpPr txBox="1"/>
          <p:nvPr/>
        </p:nvSpPr>
        <p:spPr>
          <a:xfrm>
            <a:off x="0" y="1779213"/>
            <a:ext cx="11908702" cy="1538842"/>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Fornisce agli utenti la possibilità di poter eseguire diversi tipi di scansioni sugli </a:t>
            </a:r>
            <a:r>
              <a:rPr lang="it-IT" sz="2800" dirty="0" err="1">
                <a:solidFill>
                  <a:schemeClr val="bg1"/>
                </a:solidFill>
                <a:effectLst>
                  <a:outerShdw blurRad="38100" dist="38100" dir="2700000" algn="tl">
                    <a:srgbClr val="000000">
                      <a:alpha val="43137"/>
                    </a:srgbClr>
                  </a:outerShdw>
                </a:effectLst>
                <a:latin typeface="Raleway"/>
                <a:ea typeface="Raleway"/>
                <a:cs typeface="Raleway"/>
                <a:sym typeface="Raleway"/>
              </a:rPr>
              <a:t>host</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presenti all’interno della rete a cui è connessa la </a:t>
            </a:r>
            <a:r>
              <a:rPr lang="it-IT" sz="2800" dirty="0" err="1">
                <a:solidFill>
                  <a:schemeClr val="bg1"/>
                </a:solidFill>
                <a:effectLst>
                  <a:outerShdw blurRad="38100" dist="38100" dir="2700000" algn="tl">
                    <a:srgbClr val="000000">
                      <a:alpha val="43137"/>
                    </a:srgbClr>
                  </a:outerShdw>
                </a:effectLst>
                <a:latin typeface="Raleway"/>
                <a:ea typeface="Raleway"/>
                <a:cs typeface="Raleway"/>
                <a:sym typeface="Raleway"/>
              </a:rPr>
              <a:t>testbed</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 realizzata. </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
        <p:nvSpPr>
          <p:cNvPr id="5" name="Google Shape;55;p13">
            <a:extLst>
              <a:ext uri="{FF2B5EF4-FFF2-40B4-BE49-F238E27FC236}">
                <a16:creationId xmlns:a16="http://schemas.microsoft.com/office/drawing/2014/main" id="{F3EB0532-CD00-5502-73F2-FCB0CDE38207}"/>
              </a:ext>
            </a:extLst>
          </p:cNvPr>
          <p:cNvSpPr txBox="1"/>
          <p:nvPr/>
        </p:nvSpPr>
        <p:spPr>
          <a:xfrm>
            <a:off x="10160" y="3792780"/>
            <a:ext cx="11908702" cy="677068"/>
          </a:xfrm>
          <a:prstGeom prst="rect">
            <a:avLst/>
          </a:prstGeom>
          <a:noFill/>
          <a:ln>
            <a:noFill/>
          </a:ln>
        </p:spPr>
        <p:txBody>
          <a:bodyPr spcFirstLastPara="1" wrap="square" lIns="121900" tIns="121900" rIns="121900" bIns="121900" anchor="t" anchorCtr="0">
            <a:spAutoFit/>
          </a:bodyPr>
          <a:lstStyle/>
          <a:p>
            <a:pPr marL="383990" defTabSz="609585"/>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Alla base di tale modulo è presente il noto network mapper </a:t>
            </a:r>
            <a:r>
              <a:rPr lang="it-IT" sz="2800" b="1" dirty="0" err="1">
                <a:solidFill>
                  <a:schemeClr val="bg1"/>
                </a:solidFill>
                <a:effectLst>
                  <a:outerShdw blurRad="38100" dist="38100" dir="2700000" algn="tl">
                    <a:srgbClr val="000000">
                      <a:alpha val="43137"/>
                    </a:srgbClr>
                  </a:outerShdw>
                </a:effectLst>
                <a:latin typeface="Raleway"/>
                <a:ea typeface="Raleway"/>
                <a:cs typeface="Raleway"/>
                <a:sym typeface="Raleway"/>
              </a:rPr>
              <a:t>Nmap</a:t>
            </a:r>
            <a:r>
              <a:rPr lang="it-IT" sz="2800" dirty="0">
                <a:solidFill>
                  <a:schemeClr val="bg1"/>
                </a:solidFill>
                <a:effectLst>
                  <a:outerShdw blurRad="38100" dist="38100" dir="2700000" algn="tl">
                    <a:srgbClr val="000000">
                      <a:alpha val="43137"/>
                    </a:srgbClr>
                  </a:outerShdw>
                </a:effectLst>
                <a:latin typeface="Raleway"/>
                <a:ea typeface="Raleway"/>
                <a:cs typeface="Raleway"/>
                <a:sym typeface="Raleway"/>
              </a:rPr>
              <a:t>.</a:t>
            </a:r>
            <a:endParaRPr sz="2800" dirty="0">
              <a:solidFill>
                <a:schemeClr val="bg1"/>
              </a:solidFill>
              <a:effectLst>
                <a:outerShdw blurRad="38100" dist="38100" dir="2700000" algn="tl">
                  <a:srgbClr val="000000">
                    <a:alpha val="43137"/>
                  </a:srgbClr>
                </a:outerShdw>
              </a:effectLst>
              <a:latin typeface="Raleway"/>
              <a:ea typeface="Raleway"/>
              <a:cs typeface="Raleway"/>
              <a:sym typeface="Raleway"/>
            </a:endParaRPr>
          </a:p>
        </p:txBody>
      </p:sp>
    </p:spTree>
    <p:extLst>
      <p:ext uri="{BB962C8B-B14F-4D97-AF65-F5344CB8AC3E}">
        <p14:creationId xmlns:p14="http://schemas.microsoft.com/office/powerpoint/2010/main" val="1244279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D4F4C11E-B977-A0D6-0D8E-32931D7012FD}"/>
              </a:ext>
            </a:extLst>
          </p:cNvPr>
          <p:cNvSpPr/>
          <p:nvPr/>
        </p:nvSpPr>
        <p:spPr>
          <a:xfrm rot="5400000">
            <a:off x="-1026160" y="1026160"/>
            <a:ext cx="6858000" cy="4805680"/>
          </a:xfrm>
          <a:prstGeom prst="rect">
            <a:avLst/>
          </a:prstGeom>
          <a:gradFill>
            <a:gsLst>
              <a:gs pos="4000">
                <a:schemeClr val="tx1">
                  <a:lumMod val="85000"/>
                </a:schemeClr>
              </a:gs>
              <a:gs pos="100000">
                <a:schemeClr val="tx1">
                  <a:lumMod val="65000"/>
                </a:schemeClr>
              </a:gs>
            </a:gsLst>
            <a:lin ang="6120000" scaled="1"/>
          </a:gra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n>
                <a:solidFill>
                  <a:schemeClr val="tx1"/>
                </a:solidFill>
              </a:ln>
              <a:solidFill>
                <a:schemeClr val="bg1"/>
              </a:solidFill>
            </a:endParaRPr>
          </a:p>
        </p:txBody>
      </p:sp>
      <p:sp>
        <p:nvSpPr>
          <p:cNvPr id="4" name="Google Shape;55;p13">
            <a:extLst>
              <a:ext uri="{FF2B5EF4-FFF2-40B4-BE49-F238E27FC236}">
                <a16:creationId xmlns:a16="http://schemas.microsoft.com/office/drawing/2014/main" id="{EEF226F7-707C-B20A-1CA2-474285F6D133}"/>
              </a:ext>
            </a:extLst>
          </p:cNvPr>
          <p:cNvSpPr txBox="1"/>
          <p:nvPr/>
        </p:nvSpPr>
        <p:spPr>
          <a:xfrm>
            <a:off x="5518296" y="2246518"/>
            <a:ext cx="5441285" cy="2364964"/>
          </a:xfrm>
          <a:prstGeom prst="rect">
            <a:avLst/>
          </a:prstGeom>
        </p:spPr>
        <p:txBody>
          <a:bodyPr spcFirstLastPara="1" vert="horz" lIns="91440" tIns="45720" rIns="91440" bIns="45720" rtlCol="0" anchor="b" anchorCtr="0">
            <a:normAutofit/>
          </a:bodyPr>
          <a:lstStyle/>
          <a:p>
            <a:pPr marL="383990" algn="ctr">
              <a:spcBef>
                <a:spcPct val="0"/>
              </a:spcBef>
              <a:spcAft>
                <a:spcPts val="600"/>
              </a:spcAft>
            </a:pP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Soluzione</a:t>
            </a:r>
            <a:r>
              <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 </a:t>
            </a:r>
            <a:r>
              <a:rPr lang="en-US" sz="6000" b="1" dirty="0" err="1">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rPr>
              <a:t>Proposta</a:t>
            </a:r>
            <a:endParaRPr lang="en-US" sz="6000" b="1" dirty="0">
              <a:ln>
                <a:solidFill>
                  <a:schemeClr val="bg1">
                    <a:lumMod val="75000"/>
                    <a:lumOff val="25000"/>
                    <a:alpha val="10000"/>
                  </a:schemeClr>
                </a:solidFill>
              </a:ln>
              <a:solidFill>
                <a:srgbClr val="1155CC"/>
              </a:solidFill>
              <a:effectLst>
                <a:outerShdw blurRad="9525" dist="25400" dir="14640000" algn="tl" rotWithShape="0">
                  <a:schemeClr val="bg1">
                    <a:alpha val="30000"/>
                  </a:schemeClr>
                </a:outerShdw>
              </a:effectLst>
              <a:latin typeface="Raleway" pitchFamily="2" charset="0"/>
              <a:ea typeface="+mj-ea"/>
              <a:cs typeface="Raleway"/>
              <a:sym typeface="Raleway"/>
            </a:endParaRPr>
          </a:p>
        </p:txBody>
      </p:sp>
      <p:pic>
        <p:nvPicPr>
          <p:cNvPr id="2" name="Immagine 1" descr="Immagine che contiene nero, oscurità&#10;&#10;Descrizione generata automaticamente">
            <a:extLst>
              <a:ext uri="{FF2B5EF4-FFF2-40B4-BE49-F238E27FC236}">
                <a16:creationId xmlns:a16="http://schemas.microsoft.com/office/drawing/2014/main" id="{1540BE5E-6361-E38C-0139-E6F4D6C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39" y="1427660"/>
            <a:ext cx="3551912" cy="35519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73749406"/>
      </p:ext>
    </p:extLst>
  </p:cSld>
  <p:clrMapOvr>
    <a:masterClrMapping/>
  </p:clrMapOvr>
</p:sld>
</file>

<file path=ppt/theme/theme1.xml><?xml version="1.0" encoding="utf-8"?>
<a:theme xmlns:a="http://schemas.openxmlformats.org/drawingml/2006/main" name="Vista">
  <a:themeElements>
    <a:clrScheme name="Bl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5" ma:contentTypeDescription="Creare un nuovo documento." ma:contentTypeScope="" ma:versionID="58cd85e910fcfacbf48c9510b2a0251c">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972de0aa420770d230666208e28a5fb2"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722F34-67C8-42FB-9E02-6AAC46F976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379ffa-1be3-456e-9b5c-56d073d73bb0"/>
    <ds:schemaRef ds:uri="c1651439-6e46-4f78-9acb-4a905f926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8EE927-6B4D-4E13-B516-1A20361842AA}">
  <ds:schemaRefs>
    <ds:schemaRef ds:uri="http://schemas.microsoft.com/sharepoint/v3/contenttype/forms"/>
  </ds:schemaRefs>
</ds:datastoreItem>
</file>

<file path=customXml/itemProps3.xml><?xml version="1.0" encoding="utf-8"?>
<ds:datastoreItem xmlns:ds="http://schemas.openxmlformats.org/officeDocument/2006/customXml" ds:itemID="{C5B39ED7-62BF-4BC8-B9B9-F7EF0B1AE9F7}">
  <ds:schemaRefs>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purl.org/dc/elements/1.1/"/>
    <ds:schemaRef ds:uri="25379ffa-1be3-456e-9b5c-56d073d73bb0"/>
    <ds:schemaRef ds:uri="http://purl.org/dc/dcmitype/"/>
    <ds:schemaRef ds:uri="http://schemas.microsoft.com/office/infopath/2007/PartnerControls"/>
    <ds:schemaRef ds:uri="c1651439-6e46-4f78-9acb-4a905f92618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Vista</Template>
  <TotalTime>4416</TotalTime>
  <Words>2071</Words>
  <Application>Microsoft Office PowerPoint</Application>
  <PresentationFormat>Widescreen</PresentationFormat>
  <Paragraphs>180</Paragraphs>
  <Slides>31</Slides>
  <Notes>31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31</vt:i4>
      </vt:variant>
    </vt:vector>
  </HeadingPairs>
  <TitlesOfParts>
    <vt:vector size="39" baseType="lpstr">
      <vt:lpstr>Arial</vt:lpstr>
      <vt:lpstr>Calibri</vt:lpstr>
      <vt:lpstr>Century Schoolbook</vt:lpstr>
      <vt:lpstr>Comfortaa</vt:lpstr>
      <vt:lpstr>Raleway</vt:lpstr>
      <vt:lpstr>Roboto</vt:lpstr>
      <vt:lpstr>Wingdings 2</vt:lpstr>
      <vt:lpstr>Vista</vt:lpstr>
      <vt:lpstr> TurtleVPN: Un Nuovo Testbed per Valutazioni Prestazionali su Traffico IP Sicuro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TurtleVPN: Un nuovo testbed per valutazione prestazionali su traffico IP sicuro</dc:title>
  <dc:creator>ORAZIO CESARANO</dc:creator>
  <cp:lastModifiedBy>ORAZIO CESARANO</cp:lastModifiedBy>
  <cp:revision>91</cp:revision>
  <dcterms:created xsi:type="dcterms:W3CDTF">2023-11-06T10:37:05Z</dcterms:created>
  <dcterms:modified xsi:type="dcterms:W3CDTF">2023-12-13T10:35:37Z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